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9" r:id="rId2"/>
    <p:sldId id="419" r:id="rId3"/>
    <p:sldId id="457" r:id="rId4"/>
    <p:sldId id="459" r:id="rId5"/>
    <p:sldId id="483" r:id="rId6"/>
    <p:sldId id="476" r:id="rId7"/>
    <p:sldId id="479" r:id="rId8"/>
    <p:sldId id="490" r:id="rId9"/>
    <p:sldId id="488" r:id="rId10"/>
    <p:sldId id="489" r:id="rId11"/>
    <p:sldId id="486" r:id="rId12"/>
    <p:sldId id="484" r:id="rId13"/>
    <p:sldId id="491" r:id="rId14"/>
    <p:sldId id="492" r:id="rId15"/>
    <p:sldId id="49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75"/>
    <a:srgbClr val="FFD75F"/>
    <a:srgbClr val="FFCC66"/>
    <a:srgbClr val="FFFF66"/>
    <a:srgbClr val="F8F8F8"/>
    <a:srgbClr val="003399"/>
    <a:srgbClr val="33CCCC"/>
    <a:srgbClr val="99CCFF"/>
    <a:srgbClr val="00BFB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1" autoAdjust="0"/>
  </p:normalViewPr>
  <p:slideViewPr>
    <p:cSldViewPr>
      <p:cViewPr varScale="1">
        <p:scale>
          <a:sx n="75" d="100"/>
          <a:sy n="75" d="100"/>
        </p:scale>
        <p:origin x="-1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bellcross:Documents:Professional:Lynch%20Screening%20Project:LSSN%20Application:Data%20for%20CGA%20abstract:graph_number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Routine Colorectal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Sheet1!$A$2:$A$45</c:f>
              <c:numCache>
                <c:formatCode>[$-409]mmmm\-yy;@</c:formatCode>
                <c:ptCount val="44"/>
                <c:pt idx="0">
                  <c:v>37865.0</c:v>
                </c:pt>
                <c:pt idx="1">
                  <c:v>37987.0</c:v>
                </c:pt>
                <c:pt idx="2">
                  <c:v>38412.0</c:v>
                </c:pt>
                <c:pt idx="3">
                  <c:v>38808.0</c:v>
                </c:pt>
                <c:pt idx="4">
                  <c:v>38838.0</c:v>
                </c:pt>
                <c:pt idx="5" formatCode="mmm\-yy">
                  <c:v>39083.0</c:v>
                </c:pt>
                <c:pt idx="6" formatCode="mmm\-yy">
                  <c:v>39142.0</c:v>
                </c:pt>
                <c:pt idx="7" formatCode="mmm\-yy">
                  <c:v>39234.0</c:v>
                </c:pt>
                <c:pt idx="8" formatCode="mmm\-yy">
                  <c:v>39326.0</c:v>
                </c:pt>
                <c:pt idx="9" formatCode="mmm\-yy">
                  <c:v>39417.0</c:v>
                </c:pt>
                <c:pt idx="10" formatCode="mmm\-yy">
                  <c:v>39508.0</c:v>
                </c:pt>
                <c:pt idx="11" formatCode="mmm\-yy">
                  <c:v>39600.0</c:v>
                </c:pt>
                <c:pt idx="12" formatCode="mmm\-yy">
                  <c:v>39630.0</c:v>
                </c:pt>
                <c:pt idx="13" formatCode="mmm\-yy">
                  <c:v>39845.0</c:v>
                </c:pt>
                <c:pt idx="14" formatCode="mmm\-yy">
                  <c:v>39904.0</c:v>
                </c:pt>
                <c:pt idx="15" formatCode="mmm\-yy">
                  <c:v>39934.0</c:v>
                </c:pt>
                <c:pt idx="16" formatCode="mmm\-yy">
                  <c:v>39965.0</c:v>
                </c:pt>
                <c:pt idx="17" formatCode="mmm\-yy">
                  <c:v>40057.0</c:v>
                </c:pt>
                <c:pt idx="18" formatCode="mmm\-yy">
                  <c:v>40087.0</c:v>
                </c:pt>
                <c:pt idx="19" formatCode="mmm\-yy">
                  <c:v>40179.0</c:v>
                </c:pt>
                <c:pt idx="20" formatCode="mmm\-yy">
                  <c:v>40299.0</c:v>
                </c:pt>
                <c:pt idx="21" formatCode="mmm\-yy">
                  <c:v>40330.0</c:v>
                </c:pt>
                <c:pt idx="22" formatCode="mmm\-yy">
                  <c:v>40391.0</c:v>
                </c:pt>
                <c:pt idx="23" formatCode="mmm\-yy">
                  <c:v>40422.0</c:v>
                </c:pt>
                <c:pt idx="24" formatCode="mmm\-yy">
                  <c:v>40452.0</c:v>
                </c:pt>
                <c:pt idx="25" formatCode="mmm\-yy">
                  <c:v>40483.0</c:v>
                </c:pt>
                <c:pt idx="26" formatCode="mmm\-yy">
                  <c:v>40544.0</c:v>
                </c:pt>
                <c:pt idx="27" formatCode="mmm\-yy">
                  <c:v>40575.0</c:v>
                </c:pt>
                <c:pt idx="28" formatCode="mmm\-yy">
                  <c:v>40603.0</c:v>
                </c:pt>
                <c:pt idx="29" formatCode="mmm\-yy">
                  <c:v>40634.0</c:v>
                </c:pt>
                <c:pt idx="30" formatCode="mmm\-yy">
                  <c:v>40695.0</c:v>
                </c:pt>
                <c:pt idx="31" formatCode="mmm\-yy">
                  <c:v>40725.0</c:v>
                </c:pt>
                <c:pt idx="32" formatCode="mmm\-yy">
                  <c:v>40787.0</c:v>
                </c:pt>
                <c:pt idx="33" formatCode="mmm\-yy">
                  <c:v>40817.0</c:v>
                </c:pt>
                <c:pt idx="34" formatCode="mmm\-yy">
                  <c:v>40848.0</c:v>
                </c:pt>
                <c:pt idx="35" formatCode="mmm\-yy">
                  <c:v>40878.0</c:v>
                </c:pt>
                <c:pt idx="36" formatCode="mmm\-yy">
                  <c:v>40909.0</c:v>
                </c:pt>
                <c:pt idx="37" formatCode="mmm\-yy">
                  <c:v>40940.0</c:v>
                </c:pt>
                <c:pt idx="38" formatCode="mmm\-yy">
                  <c:v>40969.0</c:v>
                </c:pt>
                <c:pt idx="39" formatCode="mmm\-yy">
                  <c:v>41000.0</c:v>
                </c:pt>
                <c:pt idx="40" formatCode="mmm\-yy">
                  <c:v>41061.0</c:v>
                </c:pt>
                <c:pt idx="41" formatCode="mmm\-yy">
                  <c:v>41091.0</c:v>
                </c:pt>
                <c:pt idx="42" formatCode="mmm\-yy">
                  <c:v>41153.0</c:v>
                </c:pt>
                <c:pt idx="43" formatCode="mmm\-yy">
                  <c:v>41275.0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11.0</c:v>
                </c:pt>
                <c:pt idx="13">
                  <c:v>12.0</c:v>
                </c:pt>
                <c:pt idx="14">
                  <c:v>13.0</c:v>
                </c:pt>
                <c:pt idx="15">
                  <c:v>14.0</c:v>
                </c:pt>
                <c:pt idx="16">
                  <c:v>17.0</c:v>
                </c:pt>
                <c:pt idx="17">
                  <c:v>20.0</c:v>
                </c:pt>
                <c:pt idx="18">
                  <c:v>23.0</c:v>
                </c:pt>
                <c:pt idx="19">
                  <c:v>24.0</c:v>
                </c:pt>
                <c:pt idx="20">
                  <c:v>26.0</c:v>
                </c:pt>
                <c:pt idx="21">
                  <c:v>27.0</c:v>
                </c:pt>
                <c:pt idx="22">
                  <c:v>28.0</c:v>
                </c:pt>
                <c:pt idx="23">
                  <c:v>29.0</c:v>
                </c:pt>
                <c:pt idx="24">
                  <c:v>31.0</c:v>
                </c:pt>
                <c:pt idx="25">
                  <c:v>33.0</c:v>
                </c:pt>
                <c:pt idx="26">
                  <c:v>36.0</c:v>
                </c:pt>
                <c:pt idx="27">
                  <c:v>37.0</c:v>
                </c:pt>
                <c:pt idx="28">
                  <c:v>38.0</c:v>
                </c:pt>
                <c:pt idx="29">
                  <c:v>39.0</c:v>
                </c:pt>
                <c:pt idx="30">
                  <c:v>41.0</c:v>
                </c:pt>
                <c:pt idx="31">
                  <c:v>42.0</c:v>
                </c:pt>
                <c:pt idx="32">
                  <c:v>44.0</c:v>
                </c:pt>
                <c:pt idx="33">
                  <c:v>45.0</c:v>
                </c:pt>
                <c:pt idx="34">
                  <c:v>46.0</c:v>
                </c:pt>
                <c:pt idx="35">
                  <c:v>47.0</c:v>
                </c:pt>
                <c:pt idx="36">
                  <c:v>51.0</c:v>
                </c:pt>
                <c:pt idx="37">
                  <c:v>53.0</c:v>
                </c:pt>
                <c:pt idx="38">
                  <c:v>54.0</c:v>
                </c:pt>
                <c:pt idx="39">
                  <c:v>56.0</c:v>
                </c:pt>
                <c:pt idx="40">
                  <c:v>61.0</c:v>
                </c:pt>
                <c:pt idx="41">
                  <c:v>62.0</c:v>
                </c:pt>
                <c:pt idx="42">
                  <c:v>63.0</c:v>
                </c:pt>
                <c:pt idx="43">
                  <c:v>64.0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Routine Endometrial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val>
            <c:numRef>
              <c:f>Sheet1!$C$2:$C$45</c:f>
              <c:numCache>
                <c:formatCode>General</c:formatCode>
                <c:ptCount val="44"/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2.0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4.0</c:v>
                </c:pt>
                <c:pt idx="16">
                  <c:v>6.0</c:v>
                </c:pt>
                <c:pt idx="17">
                  <c:v>6.0</c:v>
                </c:pt>
                <c:pt idx="18">
                  <c:v>6.0</c:v>
                </c:pt>
                <c:pt idx="19">
                  <c:v>6.0</c:v>
                </c:pt>
                <c:pt idx="20">
                  <c:v>6.0</c:v>
                </c:pt>
                <c:pt idx="21">
                  <c:v>7.0</c:v>
                </c:pt>
                <c:pt idx="22">
                  <c:v>8.0</c:v>
                </c:pt>
                <c:pt idx="23">
                  <c:v>9.0</c:v>
                </c:pt>
                <c:pt idx="24">
                  <c:v>10.0</c:v>
                </c:pt>
                <c:pt idx="25">
                  <c:v>11.0</c:v>
                </c:pt>
                <c:pt idx="26">
                  <c:v>12.0</c:v>
                </c:pt>
                <c:pt idx="27">
                  <c:v>12.0</c:v>
                </c:pt>
                <c:pt idx="28">
                  <c:v>12.0</c:v>
                </c:pt>
                <c:pt idx="29">
                  <c:v>13.0</c:v>
                </c:pt>
                <c:pt idx="30">
                  <c:v>14.0</c:v>
                </c:pt>
                <c:pt idx="31">
                  <c:v>14.0</c:v>
                </c:pt>
                <c:pt idx="32">
                  <c:v>16.0</c:v>
                </c:pt>
                <c:pt idx="33">
                  <c:v>16.0</c:v>
                </c:pt>
                <c:pt idx="34">
                  <c:v>17.0</c:v>
                </c:pt>
                <c:pt idx="35">
                  <c:v>18.0</c:v>
                </c:pt>
                <c:pt idx="36">
                  <c:v>20.0</c:v>
                </c:pt>
                <c:pt idx="37">
                  <c:v>22.0</c:v>
                </c:pt>
                <c:pt idx="38">
                  <c:v>22.0</c:v>
                </c:pt>
                <c:pt idx="39">
                  <c:v>23.0</c:v>
                </c:pt>
                <c:pt idx="40">
                  <c:v>24.0</c:v>
                </c:pt>
                <c:pt idx="41">
                  <c:v>26.0</c:v>
                </c:pt>
                <c:pt idx="42">
                  <c:v>26.0</c:v>
                </c:pt>
                <c:pt idx="43">
                  <c:v>29.0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692200"/>
        <c:axId val="2116695560"/>
      </c:lineChart>
      <c:catAx>
        <c:axId val="2116692200"/>
        <c:scaling>
          <c:orientation val="minMax"/>
        </c:scaling>
        <c:delete val="0"/>
        <c:axPos val="b"/>
        <c:numFmt formatCode="[$-409]mmmm\-yy;@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>
                <a:solidFill>
                  <a:srgbClr val="808080"/>
                </a:solidFill>
              </a:defRPr>
            </a:pPr>
            <a:endParaRPr lang="en-US"/>
          </a:p>
        </c:txPr>
        <c:crossAx val="2116695560"/>
        <c:crosses val="autoZero"/>
        <c:auto val="0"/>
        <c:lblAlgn val="ctr"/>
        <c:lblOffset val="100"/>
        <c:noMultiLvlLbl val="1"/>
      </c:catAx>
      <c:valAx>
        <c:axId val="21166955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800">
                <a:solidFill>
                  <a:srgbClr val="808080"/>
                </a:solidFill>
              </a:defRPr>
            </a:pPr>
            <a:endParaRPr lang="en-US"/>
          </a:p>
        </c:txPr>
        <c:crossAx val="2116692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4868893815457"/>
          <c:y val="0.225956311912624"/>
          <c:w val="0.243534674967805"/>
          <c:h val="0.16666685504699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>
              <a:solidFill>
                <a:srgbClr val="80808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D75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</c:spPr>
          </c:dPt>
          <c:cat>
            <c:strRef>
              <c:f>Sheet1!$A$2:$A$7</c:f>
              <c:strCache>
                <c:ptCount val="6"/>
                <c:pt idx="0">
                  <c:v>IHC Reflex to BRAF</c:v>
                </c:pt>
                <c:pt idx="1">
                  <c:v>IHC Reflex to HM* </c:v>
                </c:pt>
                <c:pt idx="2">
                  <c:v>IHC Only</c:v>
                </c:pt>
                <c:pt idx="3">
                  <c:v>IHC/MSI Reflex to BRAF</c:v>
                </c:pt>
                <c:pt idx="4">
                  <c:v>IHC Reflex to MSI</c:v>
                </c:pt>
                <c:pt idx="5">
                  <c:v>MSI Reflex to BRAF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40.0</c:v>
                </c:pt>
                <c:pt idx="1">
                  <c:v>23.0</c:v>
                </c:pt>
                <c:pt idx="2">
                  <c:v>17.0</c:v>
                </c:pt>
                <c:pt idx="3">
                  <c:v>15.0</c:v>
                </c:pt>
                <c:pt idx="4">
                  <c:v>12.0</c:v>
                </c:pt>
                <c:pt idx="5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766120"/>
        <c:axId val="2116769128"/>
      </c:barChart>
      <c:catAx>
        <c:axId val="2116766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pPr>
            <a:endParaRPr lang="en-US"/>
          </a:p>
        </c:txPr>
        <c:crossAx val="2116769128"/>
        <c:crosses val="autoZero"/>
        <c:auto val="1"/>
        <c:lblAlgn val="ctr"/>
        <c:lblOffset val="100"/>
        <c:noMultiLvlLbl val="0"/>
      </c:catAx>
      <c:valAx>
        <c:axId val="2116769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16766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808A18-41E2-4CA0-BD2D-BA38E05B0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7C22A-C03B-4529-9B15-08046303D7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remainder of applicants were involved in the care of patients with LS-related cancers, interested in resources or research regarding routine screening, or a government agency/professional society with interest in universal screening.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7C22A-C03B-4529-9B15-08046303D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74ED-3BB5-4041-9183-A62010257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D23C4-7FCF-47A8-8469-CC56BE75C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770C-BBAE-4B0F-AEDD-56D4864EC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E40D66-276B-464F-9B6E-5A4D97066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27426-0DBC-4FA7-A592-4D3E09352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F499-EE7D-420D-BF2C-4B0C33266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52CF-CB5A-4256-AD19-FE38C85EC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8C7E4-6A9F-4A47-8D30-5D3E1D7AC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A76C9-E8D4-4658-B849-C9D2B2A69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90C55-51B3-43ED-B207-C226BCE57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C990-6900-4F2E-B2E5-6E8426D4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AAE37-C41A-440A-811D-B1955A1CD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A969-A4EF-4C80-8EE2-EDE023CC4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6609A2-20FE-4061-9DBE-F836846C3C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97175"/>
            <a:ext cx="8610600" cy="1470025"/>
          </a:xfrm>
        </p:spPr>
        <p:txBody>
          <a:bodyPr/>
          <a:lstStyle/>
          <a:p>
            <a:r>
              <a:rPr lang="en-US" sz="4000" b="1" dirty="0">
                <a:solidFill>
                  <a:srgbClr val="FFD75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Practices of Institutions Performing Routine Screening for Lynch Syndrome: Data from the Lynch Syndrome Screening Network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257800"/>
            <a:ext cx="8077200" cy="1295400"/>
          </a:xfrm>
        </p:spPr>
        <p:txBody>
          <a:bodyPr/>
          <a:lstStyle/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Cecelia Bellcross, Debra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Duquette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Heather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Hampel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Kory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Jasperson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Sarah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Mange and the LSSN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67" y="0"/>
            <a:ext cx="5731467" cy="18432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D75F"/>
                </a:solidFill>
              </a:rPr>
              <a:t>Application Data</a:t>
            </a:r>
            <a:endParaRPr lang="en-US" dirty="0">
              <a:solidFill>
                <a:srgbClr val="FFD7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r>
              <a:rPr lang="en-US" sz="3600" dirty="0"/>
              <a:t>6</a:t>
            </a:r>
            <a:r>
              <a:rPr lang="en-US" sz="3600" dirty="0" smtClean="0"/>
              <a:t>2 </a:t>
            </a:r>
            <a:r>
              <a:rPr lang="en-US" sz="3600" dirty="0"/>
              <a:t>Institutions with </a:t>
            </a:r>
            <a:r>
              <a:rPr lang="en-US" sz="3600" i="1" dirty="0"/>
              <a:t>existing</a:t>
            </a:r>
            <a:r>
              <a:rPr lang="en-US" sz="3600" dirty="0"/>
              <a:t> protocols for routine screening</a:t>
            </a:r>
            <a:endParaRPr lang="en-US" sz="3600" dirty="0" smtClean="0"/>
          </a:p>
          <a:p>
            <a:pPr lvl="1"/>
            <a:r>
              <a:rPr lang="en-US" sz="3200" dirty="0" smtClean="0"/>
              <a:t>35 (56%) screen all newly diagnosed colorectal cancers (truly universal)</a:t>
            </a:r>
          </a:p>
          <a:p>
            <a:pPr lvl="1"/>
            <a:r>
              <a:rPr lang="en-US" sz="3200" dirty="0" smtClean="0"/>
              <a:t>27 (44%) screen subset determined by age cut off or other selection criteria</a:t>
            </a:r>
          </a:p>
          <a:p>
            <a:r>
              <a:rPr lang="en-US" sz="3600" dirty="0" smtClean="0"/>
              <a:t>92% reported EGAPP recs had justified, altered or supported LS </a:t>
            </a:r>
            <a:r>
              <a:rPr lang="en-US" sz="3600" dirty="0" smtClean="0"/>
              <a:t>screening </a:t>
            </a:r>
            <a:r>
              <a:rPr lang="en-US" sz="3600" dirty="0" smtClean="0"/>
              <a:t>protocols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D75F"/>
                </a:solidFill>
              </a:rPr>
              <a:t>Date Screening Initiated/Planned </a:t>
            </a:r>
            <a:endParaRPr lang="en-US" dirty="0">
              <a:solidFill>
                <a:srgbClr val="FFD75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62262"/>
              </p:ext>
            </p:extLst>
          </p:nvPr>
        </p:nvGraphicFramePr>
        <p:xfrm>
          <a:off x="152400" y="16002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60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81" y="838200"/>
            <a:ext cx="8605919" cy="5562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2667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4516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495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750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560" y="4876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44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D75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Screening Protocols</a:t>
            </a:r>
            <a:endParaRPr lang="en-US" dirty="0">
              <a:solidFill>
                <a:srgbClr val="FFD75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011774"/>
              </p:ext>
            </p:extLst>
          </p:nvPr>
        </p:nvGraphicFramePr>
        <p:xfrm>
          <a:off x="457200" y="17526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505200"/>
            <a:ext cx="7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en-US" sz="2000" dirty="0" err="1" smtClean="0"/>
              <a:t>hypermethylation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2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75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Additional Findings</a:t>
            </a:r>
            <a:endParaRPr lang="en-US" dirty="0">
              <a:solidFill>
                <a:srgbClr val="FFD75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98% involved genetics in some aspect of their protocol</a:t>
            </a:r>
          </a:p>
          <a:p>
            <a:pPr lvl="1"/>
            <a:r>
              <a:rPr lang="en-US" dirty="0" smtClean="0"/>
              <a:t>44% genetics reviews all screens and initiates all follow-up</a:t>
            </a:r>
          </a:p>
          <a:p>
            <a:r>
              <a:rPr lang="en-US" dirty="0" smtClean="0"/>
              <a:t>Data Entry (online database</a:t>
            </a:r>
            <a:r>
              <a:rPr lang="en-US" dirty="0" smtClean="0"/>
              <a:t>) – 84 responses</a:t>
            </a:r>
            <a:endParaRPr lang="en-US" dirty="0" smtClean="0"/>
          </a:p>
          <a:p>
            <a:pPr lvl="1"/>
            <a:r>
              <a:rPr lang="en-US" dirty="0" smtClean="0"/>
              <a:t>51% </a:t>
            </a:r>
            <a:r>
              <a:rPr lang="en-US" dirty="0" smtClean="0"/>
              <a:t>willing</a:t>
            </a:r>
          </a:p>
          <a:p>
            <a:pPr lvl="1"/>
            <a:r>
              <a:rPr lang="en-US" dirty="0" smtClean="0"/>
              <a:t>49% </a:t>
            </a:r>
            <a:r>
              <a:rPr lang="en-US" dirty="0" smtClean="0"/>
              <a:t>unsure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020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D75F"/>
                </a:solidFill>
              </a:rPr>
              <a:t>www.lynchscreening.net</a:t>
            </a:r>
            <a:endParaRPr lang="en-US" sz="3600" dirty="0">
              <a:solidFill>
                <a:srgbClr val="FFD7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5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10600" cy="1143000"/>
          </a:xfrm>
        </p:spPr>
        <p:txBody>
          <a:bodyPr/>
          <a:lstStyle/>
          <a:p>
            <a:r>
              <a:rPr lang="en-US" sz="4000" dirty="0">
                <a:solidFill>
                  <a:srgbClr val="FFD7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Rationale for HNPCC/Lynch Syndrome </a:t>
            </a:r>
            <a:r>
              <a:rPr lang="en-US" sz="4000" dirty="0" smtClean="0">
                <a:solidFill>
                  <a:srgbClr val="FFD7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Screening of Newly Diagnosed CRC</a:t>
            </a:r>
            <a:endParaRPr lang="en-US" sz="4000" dirty="0">
              <a:solidFill>
                <a:srgbClr val="FFD7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Common: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~ 3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of all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CRC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Age/screening criteria miss 25% or more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Accurate methods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(MSI/IHC) using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easily accessible tumor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tissue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Benefits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medical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intervention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Cascade testing of family members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Surveillance/prevention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CRC treatment decisions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Evidence of cost-effectiveness</a:t>
            </a:r>
          </a:p>
          <a:p>
            <a:pPr lvl="1"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b="0" dirty="0" smtClean="0">
                <a:solidFill>
                  <a:srgbClr val="FFD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EGAPP  Lynch Recommendation</a:t>
            </a:r>
            <a:br>
              <a:rPr lang="en-US" sz="4000" b="0" dirty="0" smtClean="0">
                <a:solidFill>
                  <a:srgbClr val="FFD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0" dirty="0" smtClean="0">
                <a:solidFill>
                  <a:srgbClr val="FFD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in Medicine January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476875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May, 2007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www.ahrq.gov/downloads/pub/evidence/pdf/hnpcc/hnpcc.pdf</a:t>
            </a:r>
          </a:p>
        </p:txBody>
      </p:sp>
      <p:cxnSp>
        <p:nvCxnSpPr>
          <p:cNvPr id="8" name="Straight Arrow Connector 9"/>
          <p:cNvCxnSpPr>
            <a:cxnSpLocks noChangeShapeType="1"/>
          </p:cNvCxnSpPr>
          <p:nvPr/>
        </p:nvCxnSpPr>
        <p:spPr bwMode="auto">
          <a:xfrm flipV="1">
            <a:off x="2578100" y="3240088"/>
            <a:ext cx="914400" cy="762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rot="10800000">
            <a:off x="4953000" y="3203575"/>
            <a:ext cx="914400" cy="838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791200" y="5476875"/>
            <a:ext cx="259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GIM, 2009;1:42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267075"/>
            <a:ext cx="259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GIM, 2009;1:35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3952875"/>
            <a:ext cx="4279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85888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962400"/>
            <a:ext cx="4781238" cy="1276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810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D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People 2020 </a:t>
            </a:r>
          </a:p>
          <a:p>
            <a:pPr algn="ctr"/>
            <a:r>
              <a:rPr lang="en-US" sz="3600" dirty="0" smtClean="0">
                <a:solidFill>
                  <a:srgbClr val="FFD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Genomics Objective (Developmental)</a:t>
            </a:r>
          </a:p>
          <a:p>
            <a:endParaRPr lang="en-US" sz="28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“Increase the proportion of persons with newly diagnosed colorectal cancer who receive genetic testing to identify Lynch syndrome”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96710"/>
            <a:ext cx="4191000" cy="26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590800"/>
            <a:ext cx="8153400" cy="2743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dirty="0" smtClean="0"/>
              <a:t>Created </a:t>
            </a:r>
            <a:r>
              <a:rPr lang="en-US" sz="2800" dirty="0"/>
              <a:t>in September 2011 with one-time funding from CDC </a:t>
            </a:r>
            <a:r>
              <a:rPr lang="en-US" sz="2800" dirty="0" smtClean="0"/>
              <a:t>Office of Public Health Genomics:</a:t>
            </a:r>
          </a:p>
          <a:p>
            <a:pPr lvl="1">
              <a:defRPr/>
            </a:pPr>
            <a:r>
              <a:rPr lang="en-US" sz="2400" dirty="0" smtClean="0"/>
              <a:t>Support for in-person meeting</a:t>
            </a:r>
          </a:p>
          <a:p>
            <a:pPr lvl="1">
              <a:defRPr/>
            </a:pPr>
            <a:r>
              <a:rPr lang="en-US" sz="2400" dirty="0" smtClean="0"/>
              <a:t>Seed funding for database</a:t>
            </a:r>
          </a:p>
          <a:p>
            <a:pPr>
              <a:defRPr/>
            </a:pPr>
            <a:r>
              <a:rPr lang="en-US" sz="2800" dirty="0"/>
              <a:t>Founding Board of Directors from </a:t>
            </a:r>
            <a:r>
              <a:rPr lang="en-US" sz="2800" dirty="0" smtClean="0"/>
              <a:t>MI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Community Health, </a:t>
            </a:r>
            <a:r>
              <a:rPr lang="en-US" sz="2800" dirty="0"/>
              <a:t>Emory University, Huntsman Cancer Institute, The Ohio State University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sz="2800" dirty="0" smtClean="0">
              <a:latin typeface="+mj-lt"/>
            </a:endParaRPr>
          </a:p>
          <a:p>
            <a:pPr>
              <a:defRPr/>
            </a:pP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" r="-1"/>
          <a:stretch/>
        </p:blipFill>
        <p:spPr>
          <a:xfrm>
            <a:off x="1608667" y="228599"/>
            <a:ext cx="5858933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6" b="11885"/>
          <a:stretch/>
        </p:blipFill>
        <p:spPr bwMode="auto">
          <a:xfrm>
            <a:off x="30348" y="1447799"/>
            <a:ext cx="9113652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85055"/>
            <a:ext cx="4000500" cy="128654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86000" y="2438400"/>
            <a:ext cx="1524000" cy="457200"/>
          </a:xfrm>
          <a:prstGeom prst="ellipse">
            <a:avLst/>
          </a:prstGeom>
          <a:noFill/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53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D75F"/>
                </a:solidFill>
                <a:latin typeface="Georgia" charset="0"/>
              </a:rPr>
              <a:t>LSSN Vision and 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114800"/>
          </a:xfrm>
        </p:spPr>
        <p:txBody>
          <a:bodyPr/>
          <a:lstStyle/>
          <a:p>
            <a:r>
              <a:rPr lang="en-US" sz="2800" b="1" dirty="0">
                <a:cs typeface="Calibri" charset="0"/>
              </a:rPr>
              <a:t>LSSN Vision: </a:t>
            </a:r>
          </a:p>
          <a:p>
            <a:pPr lvl="1"/>
            <a:r>
              <a:rPr lang="en-US" dirty="0">
                <a:cs typeface="Calibri" charset="0"/>
              </a:rPr>
              <a:t>to reduce the cancer burden associated with Lynch syndrome. </a:t>
            </a:r>
            <a:r>
              <a:rPr lang="en-US" dirty="0" smtClean="0">
                <a:cs typeface="Calibri" charset="0"/>
              </a:rPr>
              <a:t> </a:t>
            </a:r>
            <a:endParaRPr lang="en-US" dirty="0">
              <a:cs typeface="Calibri" charset="0"/>
            </a:endParaRPr>
          </a:p>
          <a:p>
            <a:r>
              <a:rPr lang="en-US" sz="2800" b="1" dirty="0">
                <a:cs typeface="Calibri" charset="0"/>
              </a:rPr>
              <a:t>LSSN Mission: </a:t>
            </a:r>
          </a:p>
          <a:p>
            <a:pPr lvl="1"/>
            <a:r>
              <a:rPr lang="en-US" sz="2600" dirty="0">
                <a:cs typeface="Calibri" charset="0"/>
              </a:rPr>
              <a:t>to promote universal Lynch syndrome screening on all newly diagnosed colorectal and endometrial cancers; to facilitate the ability of institutions to implement appropriate screening by sharing resources, protocols and data through network collaboration; and to investigate universal screening for other Lynch syndrome related malignancies</a:t>
            </a:r>
            <a:endParaRPr lang="en-US" sz="26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D75F"/>
                </a:solidFill>
              </a:rPr>
              <a:t>Methods</a:t>
            </a:r>
            <a:endParaRPr lang="en-US" dirty="0">
              <a:solidFill>
                <a:srgbClr val="FFD7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924800" cy="4114800"/>
          </a:xfrm>
        </p:spPr>
        <p:txBody>
          <a:bodyPr/>
          <a:lstStyle/>
          <a:p>
            <a:r>
              <a:rPr lang="en-US" sz="3000" dirty="0"/>
              <a:t>Institutions were invited to participate in the LSSN via select professional organizations involved in cancer genetics. </a:t>
            </a:r>
            <a:endParaRPr lang="en-US" sz="3000" dirty="0" smtClean="0"/>
          </a:p>
          <a:p>
            <a:r>
              <a:rPr lang="en-US" sz="3000" dirty="0" smtClean="0"/>
              <a:t>Interested </a:t>
            </a:r>
            <a:r>
              <a:rPr lang="en-US" sz="3000" dirty="0"/>
              <a:t>institutions completed an application that included information </a:t>
            </a:r>
            <a:r>
              <a:rPr lang="en-US" sz="3000" dirty="0" smtClean="0"/>
              <a:t>on: </a:t>
            </a:r>
          </a:p>
          <a:p>
            <a:pPr lvl="1"/>
            <a:r>
              <a:rPr lang="en-US" sz="2400" dirty="0" smtClean="0"/>
              <a:t>existing </a:t>
            </a:r>
            <a:r>
              <a:rPr lang="en-US" sz="2400" dirty="0"/>
              <a:t>screening </a:t>
            </a:r>
            <a:r>
              <a:rPr lang="en-US" sz="2400" dirty="0" smtClean="0"/>
              <a:t>protocols</a:t>
            </a:r>
            <a:endParaRPr lang="en-US" sz="2400" dirty="0"/>
          </a:p>
          <a:p>
            <a:pPr lvl="1"/>
            <a:r>
              <a:rPr lang="en-US" sz="2400" dirty="0" smtClean="0"/>
              <a:t>plans </a:t>
            </a:r>
            <a:r>
              <a:rPr lang="en-US" sz="2400" dirty="0"/>
              <a:t>for future </a:t>
            </a:r>
            <a:r>
              <a:rPr lang="en-US" sz="2400" dirty="0" smtClean="0"/>
              <a:t>implementation</a:t>
            </a:r>
          </a:p>
          <a:p>
            <a:pPr lvl="1"/>
            <a:r>
              <a:rPr lang="en-US" sz="2400" dirty="0" smtClean="0"/>
              <a:t>screening for endometrial/other LS cancers</a:t>
            </a:r>
            <a:endParaRPr lang="en-US" sz="2400" dirty="0"/>
          </a:p>
          <a:p>
            <a:pPr lvl="1"/>
            <a:r>
              <a:rPr lang="en-US" sz="2400" dirty="0" smtClean="0"/>
              <a:t>changes </a:t>
            </a:r>
            <a:r>
              <a:rPr lang="en-US" sz="2400" dirty="0"/>
              <a:t>in number of </a:t>
            </a:r>
            <a:r>
              <a:rPr lang="en-US" sz="2400" dirty="0" smtClean="0"/>
              <a:t>cancers </a:t>
            </a:r>
            <a:r>
              <a:rPr lang="en-US" sz="2400" dirty="0"/>
              <a:t>screened over </a:t>
            </a:r>
            <a:r>
              <a:rPr lang="en-US" sz="2400" dirty="0" smtClean="0"/>
              <a:t>time</a:t>
            </a:r>
            <a:endParaRPr lang="en-US" sz="2400" dirty="0"/>
          </a:p>
          <a:p>
            <a:pPr lvl="1"/>
            <a:r>
              <a:rPr lang="en-US" sz="2400" dirty="0" smtClean="0"/>
              <a:t>willingness </a:t>
            </a:r>
            <a:r>
              <a:rPr lang="en-US" sz="2400" dirty="0"/>
              <a:t>to contribute to a shared online </a:t>
            </a:r>
            <a:r>
              <a:rPr lang="en-US" sz="2400" dirty="0" smtClean="0"/>
              <a:t>database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D75F"/>
                </a:solidFill>
              </a:rPr>
              <a:t>Application Data</a:t>
            </a:r>
            <a:endParaRPr lang="en-US" dirty="0">
              <a:solidFill>
                <a:srgbClr val="FFD7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91 Institutions submitted applications </a:t>
            </a:r>
            <a:r>
              <a:rPr lang="en-US" dirty="0"/>
              <a:t>to </a:t>
            </a:r>
            <a:r>
              <a:rPr lang="en-US" dirty="0" smtClean="0"/>
              <a:t>LSSN between 12/2011 &amp; 6/2012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52 (57%) </a:t>
            </a:r>
            <a:r>
              <a:rPr lang="en-US" dirty="0"/>
              <a:t>institutions currently providing routine </a:t>
            </a:r>
            <a:r>
              <a:rPr lang="en-US" dirty="0" smtClean="0"/>
              <a:t>tumor </a:t>
            </a:r>
            <a:r>
              <a:rPr lang="en-US" dirty="0"/>
              <a:t>screening for Lynch syndrome on all or subset of </a:t>
            </a:r>
            <a:r>
              <a:rPr lang="en-US" dirty="0" smtClean="0"/>
              <a:t>colorectal cancers</a:t>
            </a:r>
            <a:endParaRPr lang="en-US" dirty="0"/>
          </a:p>
          <a:p>
            <a:pPr lvl="1">
              <a:defRPr/>
            </a:pPr>
            <a:r>
              <a:rPr lang="en-US" dirty="0"/>
              <a:t>10 </a:t>
            </a:r>
            <a:r>
              <a:rPr lang="en-US" dirty="0" smtClean="0"/>
              <a:t>(11%) additional </a:t>
            </a:r>
            <a:r>
              <a:rPr lang="en-US" dirty="0"/>
              <a:t>institutions planning to implement within 6-12 </a:t>
            </a:r>
            <a:r>
              <a:rPr lang="en-US" dirty="0" smtClean="0"/>
              <a:t>months</a:t>
            </a:r>
          </a:p>
          <a:p>
            <a:pPr lvl="1">
              <a:defRPr/>
            </a:pPr>
            <a:r>
              <a:rPr lang="en-US" dirty="0"/>
              <a:t>17 (19%) were in the process of or planning to develop protocols for routine </a:t>
            </a:r>
            <a:r>
              <a:rPr lang="en-US" dirty="0" smtClean="0"/>
              <a:t>screening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8486"/>
          <a:stretch/>
        </p:blipFill>
        <p:spPr>
          <a:xfrm>
            <a:off x="-16466" y="0"/>
            <a:ext cx="659934" cy="1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14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00FFFF"/>
      </a:lt1>
      <a:dk2>
        <a:srgbClr val="333399"/>
      </a:dk2>
      <a:lt2>
        <a:srgbClr val="FFFF00"/>
      </a:lt2>
      <a:accent1>
        <a:srgbClr val="FF66FF"/>
      </a:accent1>
      <a:accent2>
        <a:srgbClr val="FF66FF"/>
      </a:accent2>
      <a:accent3>
        <a:srgbClr val="ADADCA"/>
      </a:accent3>
      <a:accent4>
        <a:srgbClr val="00DADA"/>
      </a:accent4>
      <a:accent5>
        <a:srgbClr val="FFB8FF"/>
      </a:accent5>
      <a:accent6>
        <a:srgbClr val="E7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545</Words>
  <Application>Microsoft Macintosh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Practices of Institutions Performing Routine Screening for Lynch Syndrome: Data from the Lynch Syndrome Screening Network </vt:lpstr>
      <vt:lpstr>Rationale for HNPCC/Lynch Syndrome Screening of Newly Diagnosed CRC</vt:lpstr>
      <vt:lpstr>EGAPP  Lynch Recommendation Genetics in Medicine January 2009</vt:lpstr>
      <vt:lpstr>PowerPoint Presentation</vt:lpstr>
      <vt:lpstr>PowerPoint Presentation</vt:lpstr>
      <vt:lpstr>PowerPoint Presentation</vt:lpstr>
      <vt:lpstr>LSSN Vision and Mission</vt:lpstr>
      <vt:lpstr>Methods</vt:lpstr>
      <vt:lpstr>Application Data</vt:lpstr>
      <vt:lpstr>Application Data</vt:lpstr>
      <vt:lpstr>Date Screening Initiated/Planned </vt:lpstr>
      <vt:lpstr>PowerPoint Presentation</vt:lpstr>
      <vt:lpstr>Screening Protocols</vt:lpstr>
      <vt:lpstr>Additional Findings</vt:lpstr>
      <vt:lpstr>PowerPoint Presentation</vt:lpstr>
    </vt:vector>
  </TitlesOfParts>
  <Company>Dean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GENETIC COUNSELING</dc:title>
  <dc:creator>Employee</dc:creator>
  <cp:lastModifiedBy>Cecelia Bellcross</cp:lastModifiedBy>
  <cp:revision>231</cp:revision>
  <dcterms:created xsi:type="dcterms:W3CDTF">2002-09-09T02:49:41Z</dcterms:created>
  <dcterms:modified xsi:type="dcterms:W3CDTF">2012-10-19T12:16:31Z</dcterms:modified>
</cp:coreProperties>
</file>