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0" r:id="rId3"/>
    <p:sldId id="282" r:id="rId4"/>
    <p:sldId id="290" r:id="rId5"/>
    <p:sldId id="280" r:id="rId6"/>
    <p:sldId id="292" r:id="rId7"/>
    <p:sldId id="293" r:id="rId8"/>
    <p:sldId id="281" r:id="rId9"/>
    <p:sldId id="294" r:id="rId10"/>
    <p:sldId id="295" r:id="rId11"/>
    <p:sldId id="291" r:id="rId12"/>
    <p:sldId id="288" r:id="rId13"/>
    <p:sldId id="284" r:id="rId14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11163" indent="46038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22325" indent="92075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235075" indent="136525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646238" indent="182563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90" autoAdjust="0"/>
    <p:restoredTop sz="90929"/>
  </p:normalViewPr>
  <p:slideViewPr>
    <p:cSldViewPr>
      <p:cViewPr varScale="1">
        <p:scale>
          <a:sx n="104" d="100"/>
          <a:sy n="104" d="100"/>
        </p:scale>
        <p:origin x="-258" y="-90"/>
      </p:cViewPr>
      <p:guideLst>
        <p:guide orient="horz" pos="2160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65D0A1E-9EFC-4C2A-8A90-3A4A755BBFEF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EBFC62D-C7A4-4E5B-81CC-32DEF61C73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95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205FB-B0D7-4AB9-BCFE-6197D7F8AF8D}" type="datetimeFigureOut">
              <a:rPr lang="en-US" smtClean="0"/>
              <a:t>10/22/2012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15E7-11C8-4693-80B6-9AA35F2A1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80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video" Target="NULL" TargetMode="Externa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D:\nicks computer\pres pro stuff\medical animated\dna\DNA_tit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hape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3188"/>
            <a:ext cx="1281113" cy="675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0" y="2444706"/>
            <a:ext cx="7390474" cy="1143476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8768" y="3669883"/>
            <a:ext cx="7386632" cy="1752378"/>
          </a:xfrm>
        </p:spPr>
        <p:txBody>
          <a:bodyPr/>
          <a:lstStyle>
            <a:lvl1pPr marL="0" indent="0" algn="r">
              <a:buFontTx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D9620A-E441-4ACD-A429-E0834A662388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CCAE11A-7949-4392-8621-C3A67DB13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12" repeatCount="indefinite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447800"/>
            <a:ext cx="8229600" cy="48940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23DBE-9C42-452C-9061-4E1A303CCF0C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B763A-28C7-4F58-9DF6-E6656A557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64010" y="1295400"/>
            <a:ext cx="2010708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295400"/>
            <a:ext cx="6098122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100C-02F0-4E40-8212-D67282917432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E84A1-A362-4138-96C2-032CA0557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496D9-6614-4E3A-863D-148B8D21B683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3FE71-ACF0-40EA-9777-FCD6BCBFD1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96" y="4406673"/>
            <a:ext cx="7772543" cy="136216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96" y="2907289"/>
            <a:ext cx="7772543" cy="1499384"/>
          </a:xfrm>
        </p:spPr>
        <p:txBody>
          <a:bodyPr anchor="b"/>
          <a:lstStyle>
            <a:lvl1pPr marL="0" indent="0">
              <a:buNone/>
              <a:defRPr sz="1800"/>
            </a:lvl1pPr>
            <a:lvl2pPr marL="411754" indent="0">
              <a:buNone/>
              <a:defRPr sz="1600"/>
            </a:lvl2pPr>
            <a:lvl3pPr marL="823509" indent="0">
              <a:buNone/>
              <a:defRPr sz="1400"/>
            </a:lvl3pPr>
            <a:lvl4pPr marL="1235263" indent="0">
              <a:buNone/>
              <a:defRPr sz="1300"/>
            </a:lvl4pPr>
            <a:lvl5pPr marL="1647017" indent="0">
              <a:buNone/>
              <a:defRPr sz="1300"/>
            </a:lvl5pPr>
            <a:lvl6pPr marL="2058772" indent="0">
              <a:buNone/>
              <a:defRPr sz="1300"/>
            </a:lvl6pPr>
            <a:lvl7pPr marL="2470526" indent="0">
              <a:buNone/>
              <a:defRPr sz="1300"/>
            </a:lvl7pPr>
            <a:lvl8pPr marL="2882280" indent="0">
              <a:buNone/>
              <a:defRPr sz="1300"/>
            </a:lvl8pPr>
            <a:lvl9pPr marL="329403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790B7-9654-461D-9DFF-456DE50EB86A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80805-063A-4F53-950D-CBB65DF06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532259"/>
            <a:ext cx="4267200" cy="4792341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2259"/>
            <a:ext cx="4267200" cy="4792341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67712-60BC-4FE5-AC20-F763B8B8E070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26243-FBA0-4600-949C-F46E81D1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1" y="1657342"/>
            <a:ext cx="4269036" cy="64034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754" indent="0">
              <a:buNone/>
              <a:defRPr sz="1800" b="1"/>
            </a:lvl2pPr>
            <a:lvl3pPr marL="823509" indent="0">
              <a:buNone/>
              <a:defRPr sz="1600" b="1"/>
            </a:lvl3pPr>
            <a:lvl4pPr marL="1235263" indent="0">
              <a:buNone/>
              <a:defRPr sz="1400" b="1"/>
            </a:lvl4pPr>
            <a:lvl5pPr marL="1647017" indent="0">
              <a:buNone/>
              <a:defRPr sz="1400" b="1"/>
            </a:lvl5pPr>
            <a:lvl6pPr marL="2058772" indent="0">
              <a:buNone/>
              <a:defRPr sz="1400" b="1"/>
            </a:lvl6pPr>
            <a:lvl7pPr marL="2470526" indent="0">
              <a:buNone/>
              <a:defRPr sz="1400" b="1"/>
            </a:lvl7pPr>
            <a:lvl8pPr marL="2882280" indent="0">
              <a:buNone/>
              <a:defRPr sz="1400" b="1"/>
            </a:lvl8pPr>
            <a:lvl9pPr marL="329403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1" y="2297689"/>
            <a:ext cx="4269036" cy="395071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934" y="1657342"/>
            <a:ext cx="4270465" cy="64034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754" indent="0">
              <a:buNone/>
              <a:defRPr sz="1800" b="1"/>
            </a:lvl2pPr>
            <a:lvl3pPr marL="823509" indent="0">
              <a:buNone/>
              <a:defRPr sz="1600" b="1"/>
            </a:lvl3pPr>
            <a:lvl4pPr marL="1235263" indent="0">
              <a:buNone/>
              <a:defRPr sz="1400" b="1"/>
            </a:lvl4pPr>
            <a:lvl5pPr marL="1647017" indent="0">
              <a:buNone/>
              <a:defRPr sz="1400" b="1"/>
            </a:lvl5pPr>
            <a:lvl6pPr marL="2058772" indent="0">
              <a:buNone/>
              <a:defRPr sz="1400" b="1"/>
            </a:lvl6pPr>
            <a:lvl7pPr marL="2470526" indent="0">
              <a:buNone/>
              <a:defRPr sz="1400" b="1"/>
            </a:lvl7pPr>
            <a:lvl8pPr marL="2882280" indent="0">
              <a:buNone/>
              <a:defRPr sz="1400" b="1"/>
            </a:lvl8pPr>
            <a:lvl9pPr marL="329403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934" y="2297689"/>
            <a:ext cx="4270465" cy="395071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1" y="168663"/>
            <a:ext cx="8188914" cy="939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4F8AD-A6F1-4C98-922C-B73D6125850D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F2BC1-AABF-4DD9-A601-90761BFD4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3F02A-B4EF-4AFA-9A0D-B5D524939F45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C026D-AB2D-43D7-B20E-6A074DFF5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8850D-3ACB-46A4-9A67-986F4EF0035C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EB8D-4F0B-48A0-8EE8-8CFEF91DB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09631"/>
            <a:ext cx="3236511" cy="116205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5200" y="1295400"/>
            <a:ext cx="5111144" cy="50292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471688"/>
            <a:ext cx="3236511" cy="3852912"/>
          </a:xfrm>
        </p:spPr>
        <p:txBody>
          <a:bodyPr/>
          <a:lstStyle>
            <a:lvl1pPr marL="0" indent="0">
              <a:buNone/>
              <a:defRPr sz="1300"/>
            </a:lvl1pPr>
            <a:lvl2pPr marL="411754" indent="0">
              <a:buNone/>
              <a:defRPr sz="1100"/>
            </a:lvl2pPr>
            <a:lvl3pPr marL="823509" indent="0">
              <a:buNone/>
              <a:defRPr sz="900"/>
            </a:lvl3pPr>
            <a:lvl4pPr marL="1235263" indent="0">
              <a:buNone/>
              <a:defRPr sz="800"/>
            </a:lvl4pPr>
            <a:lvl5pPr marL="1647017" indent="0">
              <a:buNone/>
              <a:defRPr sz="800"/>
            </a:lvl5pPr>
            <a:lvl6pPr marL="2058772" indent="0">
              <a:buNone/>
              <a:defRPr sz="800"/>
            </a:lvl6pPr>
            <a:lvl7pPr marL="2470526" indent="0">
              <a:buNone/>
              <a:defRPr sz="800"/>
            </a:lvl7pPr>
            <a:lvl8pPr marL="2882280" indent="0">
              <a:buNone/>
              <a:defRPr sz="800"/>
            </a:lvl8pPr>
            <a:lvl9pPr marL="329403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57E69-087B-4192-BB48-CEB1FF81909C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71A9-CB5A-435A-93E5-FDC698FC6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904" y="4801172"/>
            <a:ext cx="5487258" cy="56602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904" y="613190"/>
            <a:ext cx="5487258" cy="4115085"/>
          </a:xfrm>
        </p:spPr>
        <p:txBody>
          <a:bodyPr/>
          <a:lstStyle>
            <a:lvl1pPr marL="0" indent="0">
              <a:buNone/>
              <a:defRPr sz="2900"/>
            </a:lvl1pPr>
            <a:lvl2pPr marL="411754" indent="0">
              <a:buNone/>
              <a:defRPr sz="2500"/>
            </a:lvl2pPr>
            <a:lvl3pPr marL="823509" indent="0">
              <a:buNone/>
              <a:defRPr sz="2200"/>
            </a:lvl3pPr>
            <a:lvl4pPr marL="1235263" indent="0">
              <a:buNone/>
              <a:defRPr sz="1800"/>
            </a:lvl4pPr>
            <a:lvl5pPr marL="1647017" indent="0">
              <a:buNone/>
              <a:defRPr sz="1800"/>
            </a:lvl5pPr>
            <a:lvl6pPr marL="2058772" indent="0">
              <a:buNone/>
              <a:defRPr sz="1800"/>
            </a:lvl6pPr>
            <a:lvl7pPr marL="2470526" indent="0">
              <a:buNone/>
              <a:defRPr sz="1800"/>
            </a:lvl7pPr>
            <a:lvl8pPr marL="2882280" indent="0">
              <a:buNone/>
              <a:defRPr sz="1800"/>
            </a:lvl8pPr>
            <a:lvl9pPr marL="3294035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904" y="5367193"/>
            <a:ext cx="5487258" cy="804721"/>
          </a:xfrm>
        </p:spPr>
        <p:txBody>
          <a:bodyPr/>
          <a:lstStyle>
            <a:lvl1pPr marL="0" indent="0">
              <a:buNone/>
              <a:defRPr sz="1300"/>
            </a:lvl1pPr>
            <a:lvl2pPr marL="411754" indent="0">
              <a:buNone/>
              <a:defRPr sz="1100"/>
            </a:lvl2pPr>
            <a:lvl3pPr marL="823509" indent="0">
              <a:buNone/>
              <a:defRPr sz="900"/>
            </a:lvl3pPr>
            <a:lvl4pPr marL="1235263" indent="0">
              <a:buNone/>
              <a:defRPr sz="800"/>
            </a:lvl4pPr>
            <a:lvl5pPr marL="1647017" indent="0">
              <a:buNone/>
              <a:defRPr sz="800"/>
            </a:lvl5pPr>
            <a:lvl6pPr marL="2058772" indent="0">
              <a:buNone/>
              <a:defRPr sz="800"/>
            </a:lvl6pPr>
            <a:lvl7pPr marL="2470526" indent="0">
              <a:buNone/>
              <a:defRPr sz="800"/>
            </a:lvl7pPr>
            <a:lvl8pPr marL="2882280" indent="0">
              <a:buNone/>
              <a:defRPr sz="800"/>
            </a:lvl8pPr>
            <a:lvl9pPr marL="329403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D4174-7B21-476B-9367-115963FF6C4A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DB047-35D6-4F57-BD44-E0DBDE29E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ideo" Target="NULL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D:\nicks computer\pres pro stuff\medical animated\dna\DNA_txt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8275"/>
            <a:ext cx="8188325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036" name="Shape">
            <a:hlinkClick r:id="" action="ppaction://media"/>
          </p:cNvPr>
          <p:cNvPicPr>
            <a:picLocks noRot="1" noChangeAspect="1" noChangeArrowheads="1"/>
          </p:cNvPicPr>
          <p:nvPr>
            <a:videoFile r:link="rId13"/>
          </p:nvPr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458200" y="0"/>
            <a:ext cx="685800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228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35D2B5-3E5F-4316-9A2B-9B1309D76197}" type="datetimeFigureOut">
              <a:rPr lang="en-US"/>
              <a:pPr>
                <a:defRPr/>
              </a:pPr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754813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09CBDC-02BC-48C7-97D1-48276B9D7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447800"/>
            <a:ext cx="76962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0" fill="hold"/>
                                        <p:tgtEl>
                                          <p:spTgt spid="10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103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6"/>
                  </p:tgtEl>
                </p:cond>
              </p:nextCondLst>
            </p:seq>
          </p:childTnLst>
        </p:cTn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11754" algn="l" defTabSz="91501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823509" algn="l" defTabSz="91501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235263" algn="l" defTabSz="91501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647017" algn="l" defTabSz="91501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598613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5813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469097" indent="-228752" algn="l" defTabSz="915010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880851" indent="-228752" algn="l" defTabSz="915010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3292605" indent="-228752" algn="l" defTabSz="915010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704360" indent="-228752" algn="l" defTabSz="915010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35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754" algn="l" defTabSz="8235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3509" algn="l" defTabSz="8235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5263" algn="l" defTabSz="8235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7017" algn="l" defTabSz="8235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8772" algn="l" defTabSz="8235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70526" algn="l" defTabSz="8235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2280" algn="l" defTabSz="8235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4035" algn="l" defTabSz="82350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1066800" y="762000"/>
            <a:ext cx="7391400" cy="1143000"/>
          </a:xfrm>
        </p:spPr>
        <p:txBody>
          <a:bodyPr/>
          <a:lstStyle/>
          <a:p>
            <a:pPr algn="ctr"/>
            <a:r>
              <a:rPr lang="en-US" dirty="0" smtClean="0"/>
              <a:t>Vision/Mission, By-Laws, and Current Status</a:t>
            </a: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816352" y="26670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sz="2000" dirty="0">
                <a:latin typeface="+mn-lt"/>
              </a:rPr>
              <a:t>Kory Jasperson, MS, CGC</a:t>
            </a:r>
          </a:p>
          <a:p>
            <a:pPr eaLnBrk="1" hangingPunct="1"/>
            <a:r>
              <a:rPr lang="en-US" sz="2000" dirty="0" smtClean="0">
                <a:latin typeface="+mn-lt"/>
              </a:rPr>
              <a:t>October 27, 2012</a:t>
            </a:r>
            <a:endParaRPr lang="en-US" sz="2000" dirty="0">
              <a:latin typeface="+mn-lt"/>
            </a:endParaRPr>
          </a:p>
          <a:p>
            <a:pPr eaLnBrk="1" hangingPunct="1"/>
            <a:r>
              <a:rPr lang="en-US" sz="2000" dirty="0" smtClean="0"/>
              <a:t>Boston, MA</a:t>
            </a:r>
            <a:endParaRPr lang="en-US" sz="2000" dirty="0"/>
          </a:p>
          <a:p>
            <a:endParaRPr lang="en-US" dirty="0"/>
          </a:p>
        </p:txBody>
      </p:sp>
      <p:pic>
        <p:nvPicPr>
          <p:cNvPr id="3" name="Picture 2" descr="C:\Users\u0546667\AppData\Local\Microsoft\Windows\Temporary Internet Files\Content.Outlook\1BHH734E\LSSNlogofinal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562600"/>
            <a:ext cx="3657600" cy="117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68274"/>
            <a:ext cx="7197725" cy="974725"/>
          </a:xfrm>
        </p:spPr>
        <p:txBody>
          <a:bodyPr/>
          <a:lstStyle/>
          <a:p>
            <a:r>
              <a:rPr lang="en-US" dirty="0" smtClean="0"/>
              <a:t>Certificate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419940"/>
              </p:ext>
            </p:extLst>
          </p:nvPr>
        </p:nvGraphicFramePr>
        <p:xfrm>
          <a:off x="1295400" y="1447800"/>
          <a:ext cx="6858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Acrobat Document" r:id="rId3" imgW="6858000" imgH="5143470" progId="AcroExch.Document.7">
                  <p:embed/>
                </p:oleObj>
              </mc:Choice>
              <mc:Fallback>
                <p:oleObj name="Acrobat Document" r:id="rId3" imgW="6858000" imgH="51434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5400" y="1447800"/>
                        <a:ext cx="6858000" cy="5143500"/>
                      </a:xfrm>
                      <a:prstGeom prst="rect">
                        <a:avLst/>
                      </a:prstGeom>
                      <a:gradFill>
                        <a:gsLst>
                          <a:gs pos="0">
                            <a:srgbClr val="000000"/>
                          </a:gs>
                          <a:gs pos="39999">
                            <a:srgbClr val="0A128C"/>
                          </a:gs>
                          <a:gs pos="70000">
                            <a:srgbClr val="181CC7"/>
                          </a:gs>
                          <a:gs pos="88000">
                            <a:srgbClr val="7005D4"/>
                          </a:gs>
                          <a:gs pos="100000">
                            <a:srgbClr val="8C3D91"/>
                          </a:gs>
                        </a:gsLst>
                        <a:lin ang="5400000" scaled="0"/>
                      </a:gradFill>
                      <a:ln w="85725"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869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7197725" cy="974725"/>
          </a:xfrm>
        </p:spPr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19200"/>
            <a:ext cx="7696200" cy="4894263"/>
          </a:xfrm>
        </p:spPr>
        <p:txBody>
          <a:bodyPr/>
          <a:lstStyle/>
          <a:p>
            <a:r>
              <a:rPr lang="en-US" dirty="0" smtClean="0"/>
              <a:t>Members/Partners</a:t>
            </a:r>
            <a:endParaRPr lang="en-US" dirty="0"/>
          </a:p>
          <a:p>
            <a:pPr lvl="1"/>
            <a:r>
              <a:rPr lang="en-US" dirty="0"/>
              <a:t>Listserv</a:t>
            </a:r>
          </a:p>
          <a:p>
            <a:pPr lvl="1"/>
            <a:r>
              <a:rPr lang="en-US" dirty="0"/>
              <a:t>Meetings</a:t>
            </a:r>
          </a:p>
          <a:p>
            <a:pPr lvl="1"/>
            <a:r>
              <a:rPr lang="en-US" dirty="0" smtClean="0"/>
              <a:t>Networking</a:t>
            </a:r>
          </a:p>
          <a:p>
            <a:pPr lvl="1"/>
            <a:r>
              <a:rPr lang="en-US" dirty="0" smtClean="0"/>
              <a:t>Existing </a:t>
            </a:r>
            <a:r>
              <a:rPr lang="en-US" dirty="0"/>
              <a:t>protocols/educational </a:t>
            </a:r>
            <a:r>
              <a:rPr lang="en-US" dirty="0" smtClean="0"/>
              <a:t>materials</a:t>
            </a:r>
          </a:p>
          <a:p>
            <a:pPr lvl="1"/>
            <a:r>
              <a:rPr lang="en-US" dirty="0" smtClean="0"/>
              <a:t>Research </a:t>
            </a:r>
          </a:p>
          <a:p>
            <a:r>
              <a:rPr lang="en-US" dirty="0" smtClean="0"/>
              <a:t>Full members</a:t>
            </a:r>
          </a:p>
          <a:p>
            <a:pPr lvl="1"/>
            <a:r>
              <a:rPr lang="en-US" dirty="0" smtClean="0"/>
              <a:t>Access </a:t>
            </a:r>
            <a:r>
              <a:rPr lang="en-US" dirty="0"/>
              <a:t>to aggregate </a:t>
            </a:r>
            <a:r>
              <a:rPr lang="en-US" dirty="0" smtClean="0"/>
              <a:t>data </a:t>
            </a:r>
          </a:p>
          <a:p>
            <a:pPr lvl="1"/>
            <a:r>
              <a:rPr lang="en-US" dirty="0" smtClean="0"/>
              <a:t>Open access to their own data</a:t>
            </a:r>
          </a:p>
          <a:p>
            <a:pPr lvl="1"/>
            <a:r>
              <a:rPr lang="en-US" dirty="0" smtClean="0"/>
              <a:t>Funding opportunities</a:t>
            </a:r>
          </a:p>
          <a:p>
            <a:pPr lvl="1"/>
            <a:r>
              <a:rPr lang="en-US" dirty="0" smtClean="0"/>
              <a:t>Authorship for representatives</a:t>
            </a:r>
          </a:p>
        </p:txBody>
      </p:sp>
    </p:spTree>
    <p:extLst>
      <p:ext uri="{BB962C8B-B14F-4D97-AF65-F5344CB8AC3E}">
        <p14:creationId xmlns:p14="http://schemas.microsoft.com/office/powerpoint/2010/main" val="416775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152" y="152400"/>
            <a:ext cx="7578725" cy="939800"/>
          </a:xfrm>
        </p:spPr>
        <p:txBody>
          <a:bodyPr/>
          <a:lstStyle/>
          <a:p>
            <a:pPr algn="ctr"/>
            <a:r>
              <a:rPr lang="en-US" dirty="0" smtClean="0"/>
              <a:t>Research Protocol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1905000" y="1231065"/>
            <a:ext cx="5257800" cy="1060377"/>
          </a:xfrm>
          <a:custGeom>
            <a:avLst/>
            <a:gdLst>
              <a:gd name="connsiteX0" fmla="*/ 0 w 5257800"/>
              <a:gd name="connsiteY0" fmla="*/ 371375 h 1060375"/>
              <a:gd name="connsiteX1" fmla="*/ 2496353 w 5257800"/>
              <a:gd name="connsiteY1" fmla="*/ 371375 h 1060375"/>
              <a:gd name="connsiteX2" fmla="*/ 2496353 w 5257800"/>
              <a:gd name="connsiteY2" fmla="*/ 265094 h 1060375"/>
              <a:gd name="connsiteX3" fmla="*/ 2363806 w 5257800"/>
              <a:gd name="connsiteY3" fmla="*/ 265094 h 1060375"/>
              <a:gd name="connsiteX4" fmla="*/ 2628900 w 5257800"/>
              <a:gd name="connsiteY4" fmla="*/ 0 h 1060375"/>
              <a:gd name="connsiteX5" fmla="*/ 2893994 w 5257800"/>
              <a:gd name="connsiteY5" fmla="*/ 265094 h 1060375"/>
              <a:gd name="connsiteX6" fmla="*/ 2761447 w 5257800"/>
              <a:gd name="connsiteY6" fmla="*/ 265094 h 1060375"/>
              <a:gd name="connsiteX7" fmla="*/ 2761447 w 5257800"/>
              <a:gd name="connsiteY7" fmla="*/ 371375 h 1060375"/>
              <a:gd name="connsiteX8" fmla="*/ 5257800 w 5257800"/>
              <a:gd name="connsiteY8" fmla="*/ 371375 h 1060375"/>
              <a:gd name="connsiteX9" fmla="*/ 5257800 w 5257800"/>
              <a:gd name="connsiteY9" fmla="*/ 1060375 h 1060375"/>
              <a:gd name="connsiteX10" fmla="*/ 0 w 5257800"/>
              <a:gd name="connsiteY10" fmla="*/ 1060375 h 1060375"/>
              <a:gd name="connsiteX11" fmla="*/ 0 w 5257800"/>
              <a:gd name="connsiteY11" fmla="*/ 371375 h 106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57800" h="1060375">
                <a:moveTo>
                  <a:pt x="5257800" y="689000"/>
                </a:moveTo>
                <a:lnTo>
                  <a:pt x="2761447" y="689000"/>
                </a:lnTo>
                <a:lnTo>
                  <a:pt x="2761447" y="795281"/>
                </a:lnTo>
                <a:lnTo>
                  <a:pt x="2893994" y="795281"/>
                </a:lnTo>
                <a:lnTo>
                  <a:pt x="2628900" y="1060374"/>
                </a:lnTo>
                <a:lnTo>
                  <a:pt x="2363806" y="795281"/>
                </a:lnTo>
                <a:lnTo>
                  <a:pt x="2496353" y="795281"/>
                </a:lnTo>
                <a:lnTo>
                  <a:pt x="2496353" y="689000"/>
                </a:lnTo>
                <a:lnTo>
                  <a:pt x="0" y="689000"/>
                </a:lnTo>
                <a:lnTo>
                  <a:pt x="0" y="1"/>
                </a:lnTo>
                <a:lnTo>
                  <a:pt x="5257800" y="1"/>
                </a:lnTo>
                <a:lnTo>
                  <a:pt x="5257800" y="68900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6">
              <a:hueOff val="0"/>
              <a:satOff val="0"/>
              <a:lumOff val="0"/>
              <a:alphaOff val="0"/>
            </a:schemeClr>
          </a:fillRef>
          <a:effectRef idx="1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06679" tIns="106680" rIns="106680" bIns="478056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00" kern="1200" dirty="0" smtClean="0"/>
              <a:t>Research Proposal</a:t>
            </a:r>
            <a:endParaRPr lang="en-US" sz="1500" kern="1200" dirty="0"/>
          </a:p>
        </p:txBody>
      </p:sp>
      <p:sp>
        <p:nvSpPr>
          <p:cNvPr id="5" name="Freeform 4"/>
          <p:cNvSpPr/>
          <p:nvPr/>
        </p:nvSpPr>
        <p:spPr>
          <a:xfrm>
            <a:off x="1905000" y="2362200"/>
            <a:ext cx="5257800" cy="1060376"/>
          </a:xfrm>
          <a:custGeom>
            <a:avLst/>
            <a:gdLst>
              <a:gd name="connsiteX0" fmla="*/ 0 w 5257800"/>
              <a:gd name="connsiteY0" fmla="*/ 371375 h 1060375"/>
              <a:gd name="connsiteX1" fmla="*/ 2496353 w 5257800"/>
              <a:gd name="connsiteY1" fmla="*/ 371375 h 1060375"/>
              <a:gd name="connsiteX2" fmla="*/ 2496353 w 5257800"/>
              <a:gd name="connsiteY2" fmla="*/ 265094 h 1060375"/>
              <a:gd name="connsiteX3" fmla="*/ 2363806 w 5257800"/>
              <a:gd name="connsiteY3" fmla="*/ 265094 h 1060375"/>
              <a:gd name="connsiteX4" fmla="*/ 2628900 w 5257800"/>
              <a:gd name="connsiteY4" fmla="*/ 0 h 1060375"/>
              <a:gd name="connsiteX5" fmla="*/ 2893994 w 5257800"/>
              <a:gd name="connsiteY5" fmla="*/ 265094 h 1060375"/>
              <a:gd name="connsiteX6" fmla="*/ 2761447 w 5257800"/>
              <a:gd name="connsiteY6" fmla="*/ 265094 h 1060375"/>
              <a:gd name="connsiteX7" fmla="*/ 2761447 w 5257800"/>
              <a:gd name="connsiteY7" fmla="*/ 371375 h 1060375"/>
              <a:gd name="connsiteX8" fmla="*/ 5257800 w 5257800"/>
              <a:gd name="connsiteY8" fmla="*/ 371375 h 1060375"/>
              <a:gd name="connsiteX9" fmla="*/ 5257800 w 5257800"/>
              <a:gd name="connsiteY9" fmla="*/ 1060375 h 1060375"/>
              <a:gd name="connsiteX10" fmla="*/ 0 w 5257800"/>
              <a:gd name="connsiteY10" fmla="*/ 1060375 h 1060375"/>
              <a:gd name="connsiteX11" fmla="*/ 0 w 5257800"/>
              <a:gd name="connsiteY11" fmla="*/ 371375 h 106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57800" h="1060375">
                <a:moveTo>
                  <a:pt x="5257800" y="689000"/>
                </a:moveTo>
                <a:lnTo>
                  <a:pt x="2761447" y="689000"/>
                </a:lnTo>
                <a:lnTo>
                  <a:pt x="2761447" y="795281"/>
                </a:lnTo>
                <a:lnTo>
                  <a:pt x="2893994" y="795281"/>
                </a:lnTo>
                <a:lnTo>
                  <a:pt x="2628900" y="1060374"/>
                </a:lnTo>
                <a:lnTo>
                  <a:pt x="2363806" y="795281"/>
                </a:lnTo>
                <a:lnTo>
                  <a:pt x="2496353" y="795281"/>
                </a:lnTo>
                <a:lnTo>
                  <a:pt x="2496353" y="689000"/>
                </a:lnTo>
                <a:lnTo>
                  <a:pt x="0" y="689000"/>
                </a:lnTo>
                <a:lnTo>
                  <a:pt x="0" y="1"/>
                </a:lnTo>
                <a:lnTo>
                  <a:pt x="5257800" y="1"/>
                </a:lnTo>
                <a:lnTo>
                  <a:pt x="5257800" y="68900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06679" tIns="106681" rIns="106680" bIns="47805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00" b="0" kern="1200" dirty="0" smtClean="0"/>
              <a:t>Review (BOD/</a:t>
            </a:r>
            <a:r>
              <a:rPr lang="en-US" sz="1500" kern="1200" dirty="0" smtClean="0"/>
              <a:t>Research Committee)</a:t>
            </a:r>
          </a:p>
        </p:txBody>
      </p:sp>
      <p:sp>
        <p:nvSpPr>
          <p:cNvPr id="6" name="Freeform 5"/>
          <p:cNvSpPr/>
          <p:nvPr/>
        </p:nvSpPr>
        <p:spPr>
          <a:xfrm>
            <a:off x="1880616" y="3505200"/>
            <a:ext cx="5257800" cy="1060376"/>
          </a:xfrm>
          <a:custGeom>
            <a:avLst/>
            <a:gdLst>
              <a:gd name="connsiteX0" fmla="*/ 0 w 5257800"/>
              <a:gd name="connsiteY0" fmla="*/ 371375 h 1060375"/>
              <a:gd name="connsiteX1" fmla="*/ 2496353 w 5257800"/>
              <a:gd name="connsiteY1" fmla="*/ 371375 h 1060375"/>
              <a:gd name="connsiteX2" fmla="*/ 2496353 w 5257800"/>
              <a:gd name="connsiteY2" fmla="*/ 265094 h 1060375"/>
              <a:gd name="connsiteX3" fmla="*/ 2363806 w 5257800"/>
              <a:gd name="connsiteY3" fmla="*/ 265094 h 1060375"/>
              <a:gd name="connsiteX4" fmla="*/ 2628900 w 5257800"/>
              <a:gd name="connsiteY4" fmla="*/ 0 h 1060375"/>
              <a:gd name="connsiteX5" fmla="*/ 2893994 w 5257800"/>
              <a:gd name="connsiteY5" fmla="*/ 265094 h 1060375"/>
              <a:gd name="connsiteX6" fmla="*/ 2761447 w 5257800"/>
              <a:gd name="connsiteY6" fmla="*/ 265094 h 1060375"/>
              <a:gd name="connsiteX7" fmla="*/ 2761447 w 5257800"/>
              <a:gd name="connsiteY7" fmla="*/ 371375 h 1060375"/>
              <a:gd name="connsiteX8" fmla="*/ 5257800 w 5257800"/>
              <a:gd name="connsiteY8" fmla="*/ 371375 h 1060375"/>
              <a:gd name="connsiteX9" fmla="*/ 5257800 w 5257800"/>
              <a:gd name="connsiteY9" fmla="*/ 1060375 h 1060375"/>
              <a:gd name="connsiteX10" fmla="*/ 0 w 5257800"/>
              <a:gd name="connsiteY10" fmla="*/ 1060375 h 1060375"/>
              <a:gd name="connsiteX11" fmla="*/ 0 w 5257800"/>
              <a:gd name="connsiteY11" fmla="*/ 371375 h 106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57800" h="1060375">
                <a:moveTo>
                  <a:pt x="5257800" y="689000"/>
                </a:moveTo>
                <a:lnTo>
                  <a:pt x="2761447" y="689000"/>
                </a:lnTo>
                <a:lnTo>
                  <a:pt x="2761447" y="795281"/>
                </a:lnTo>
                <a:lnTo>
                  <a:pt x="2893994" y="795281"/>
                </a:lnTo>
                <a:lnTo>
                  <a:pt x="2628900" y="1060374"/>
                </a:lnTo>
                <a:lnTo>
                  <a:pt x="2363806" y="795281"/>
                </a:lnTo>
                <a:lnTo>
                  <a:pt x="2496353" y="795281"/>
                </a:lnTo>
                <a:lnTo>
                  <a:pt x="2496353" y="689000"/>
                </a:lnTo>
                <a:lnTo>
                  <a:pt x="0" y="689000"/>
                </a:lnTo>
                <a:lnTo>
                  <a:pt x="0" y="1"/>
                </a:lnTo>
                <a:lnTo>
                  <a:pt x="5257800" y="1"/>
                </a:lnTo>
                <a:lnTo>
                  <a:pt x="5257800" y="68900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06679" tIns="106681" rIns="106680" bIns="47805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00" kern="1200" dirty="0" smtClean="0"/>
              <a:t>Data Access</a:t>
            </a:r>
            <a:endParaRPr lang="en-US" sz="1500" kern="1200" dirty="0"/>
          </a:p>
        </p:txBody>
      </p:sp>
      <p:sp>
        <p:nvSpPr>
          <p:cNvPr id="13" name="Freeform 12"/>
          <p:cNvSpPr/>
          <p:nvPr/>
        </p:nvSpPr>
        <p:spPr>
          <a:xfrm>
            <a:off x="1880615" y="4648200"/>
            <a:ext cx="5257801" cy="1060376"/>
          </a:xfrm>
          <a:custGeom>
            <a:avLst/>
            <a:gdLst>
              <a:gd name="connsiteX0" fmla="*/ 0 w 5257800"/>
              <a:gd name="connsiteY0" fmla="*/ 371375 h 1060375"/>
              <a:gd name="connsiteX1" fmla="*/ 2496353 w 5257800"/>
              <a:gd name="connsiteY1" fmla="*/ 371375 h 1060375"/>
              <a:gd name="connsiteX2" fmla="*/ 2496353 w 5257800"/>
              <a:gd name="connsiteY2" fmla="*/ 265094 h 1060375"/>
              <a:gd name="connsiteX3" fmla="*/ 2363806 w 5257800"/>
              <a:gd name="connsiteY3" fmla="*/ 265094 h 1060375"/>
              <a:gd name="connsiteX4" fmla="*/ 2628900 w 5257800"/>
              <a:gd name="connsiteY4" fmla="*/ 0 h 1060375"/>
              <a:gd name="connsiteX5" fmla="*/ 2893994 w 5257800"/>
              <a:gd name="connsiteY5" fmla="*/ 265094 h 1060375"/>
              <a:gd name="connsiteX6" fmla="*/ 2761447 w 5257800"/>
              <a:gd name="connsiteY6" fmla="*/ 265094 h 1060375"/>
              <a:gd name="connsiteX7" fmla="*/ 2761447 w 5257800"/>
              <a:gd name="connsiteY7" fmla="*/ 371375 h 1060375"/>
              <a:gd name="connsiteX8" fmla="*/ 5257800 w 5257800"/>
              <a:gd name="connsiteY8" fmla="*/ 371375 h 1060375"/>
              <a:gd name="connsiteX9" fmla="*/ 5257800 w 5257800"/>
              <a:gd name="connsiteY9" fmla="*/ 1060375 h 1060375"/>
              <a:gd name="connsiteX10" fmla="*/ 0 w 5257800"/>
              <a:gd name="connsiteY10" fmla="*/ 1060375 h 1060375"/>
              <a:gd name="connsiteX11" fmla="*/ 0 w 5257800"/>
              <a:gd name="connsiteY11" fmla="*/ 371375 h 106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57800" h="1060375">
                <a:moveTo>
                  <a:pt x="5257800" y="689000"/>
                </a:moveTo>
                <a:lnTo>
                  <a:pt x="2761447" y="689000"/>
                </a:lnTo>
                <a:lnTo>
                  <a:pt x="2761447" y="795281"/>
                </a:lnTo>
                <a:lnTo>
                  <a:pt x="2893994" y="795281"/>
                </a:lnTo>
                <a:lnTo>
                  <a:pt x="2628900" y="1060374"/>
                </a:lnTo>
                <a:lnTo>
                  <a:pt x="2363806" y="795281"/>
                </a:lnTo>
                <a:lnTo>
                  <a:pt x="2496353" y="795281"/>
                </a:lnTo>
                <a:lnTo>
                  <a:pt x="2496353" y="689000"/>
                </a:lnTo>
                <a:lnTo>
                  <a:pt x="0" y="689000"/>
                </a:lnTo>
                <a:lnTo>
                  <a:pt x="0" y="1"/>
                </a:lnTo>
                <a:lnTo>
                  <a:pt x="5257800" y="1"/>
                </a:lnTo>
                <a:lnTo>
                  <a:pt x="5257800" y="68900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06680" tIns="106681" rIns="106681" bIns="478055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00" kern="1200" dirty="0" smtClean="0"/>
              <a:t>Manuscript Review (Research Committee/BOD)</a:t>
            </a:r>
            <a:endParaRPr lang="en-US" sz="1500" kern="1200" dirty="0"/>
          </a:p>
        </p:txBody>
      </p:sp>
      <p:sp>
        <p:nvSpPr>
          <p:cNvPr id="14" name="Freeform 13"/>
          <p:cNvSpPr/>
          <p:nvPr/>
        </p:nvSpPr>
        <p:spPr>
          <a:xfrm>
            <a:off x="1905000" y="5791200"/>
            <a:ext cx="5257800" cy="689450"/>
          </a:xfrm>
          <a:custGeom>
            <a:avLst/>
            <a:gdLst>
              <a:gd name="connsiteX0" fmla="*/ 0 w 5257800"/>
              <a:gd name="connsiteY0" fmla="*/ 0 h 689450"/>
              <a:gd name="connsiteX1" fmla="*/ 5257800 w 5257800"/>
              <a:gd name="connsiteY1" fmla="*/ 0 h 689450"/>
              <a:gd name="connsiteX2" fmla="*/ 5257800 w 5257800"/>
              <a:gd name="connsiteY2" fmla="*/ 689450 h 689450"/>
              <a:gd name="connsiteX3" fmla="*/ 0 w 5257800"/>
              <a:gd name="connsiteY3" fmla="*/ 689450 h 689450"/>
              <a:gd name="connsiteX4" fmla="*/ 0 w 5257800"/>
              <a:gd name="connsiteY4" fmla="*/ 0 h 68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7800" h="689450">
                <a:moveTo>
                  <a:pt x="0" y="0"/>
                </a:moveTo>
                <a:lnTo>
                  <a:pt x="5257800" y="0"/>
                </a:lnTo>
                <a:lnTo>
                  <a:pt x="5257800" y="689450"/>
                </a:lnTo>
                <a:lnTo>
                  <a:pt x="0" y="689450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500" kern="1200" dirty="0" smtClean="0"/>
              <a:t>Publication</a:t>
            </a:r>
            <a:endParaRPr lang="en-US" sz="1500" kern="1200" dirty="0"/>
          </a:p>
        </p:txBody>
      </p:sp>
    </p:spTree>
    <p:extLst>
      <p:ext uri="{BB962C8B-B14F-4D97-AF65-F5344CB8AC3E}">
        <p14:creationId xmlns:p14="http://schemas.microsoft.com/office/powerpoint/2010/main" val="285022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1" y="228600"/>
            <a:ext cx="5257800" cy="939800"/>
          </a:xfrm>
        </p:spPr>
        <p:txBody>
          <a:bodyPr/>
          <a:lstStyle/>
          <a:p>
            <a:r>
              <a:rPr lang="en-US" dirty="0" smtClean="0"/>
              <a:t>List of Institutions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8800"/>
            <a:ext cx="7461236" cy="4333875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905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8188325" cy="9398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696200" cy="4800599"/>
          </a:xfrm>
        </p:spPr>
        <p:txBody>
          <a:bodyPr/>
          <a:lstStyle/>
          <a:p>
            <a:r>
              <a:rPr lang="en-US" sz="2800" dirty="0" smtClean="0"/>
              <a:t>Vision/Mission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By-laws</a:t>
            </a:r>
            <a:endParaRPr lang="en-US" sz="2800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Current membership/partnership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Benefits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List of Institutions </a:t>
            </a:r>
            <a:endParaRPr lang="en-US" sz="2800" dirty="0"/>
          </a:p>
          <a:p>
            <a:pPr marL="0" lvl="1" indent="0">
              <a:buNone/>
            </a:pPr>
            <a:endParaRPr lang="en-US" sz="2800" dirty="0" smtClean="0"/>
          </a:p>
          <a:p>
            <a:pPr marL="342900" lvl="1" indent="-342900">
              <a:buChar char="•"/>
            </a:pPr>
            <a:endParaRPr lang="en-US" sz="2800" dirty="0" smtClean="0"/>
          </a:p>
          <a:p>
            <a:pPr marL="342900" lvl="1" indent="-342900">
              <a:buChar char="•"/>
            </a:pPr>
            <a:endParaRPr lang="en-US" sz="2800" dirty="0" smtClean="0"/>
          </a:p>
          <a:p>
            <a:pPr marL="342900" lvl="1" indent="-342900">
              <a:buChar char="•"/>
            </a:pPr>
            <a:endParaRPr lang="en-US" sz="280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953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273925" cy="939800"/>
          </a:xfrm>
        </p:spPr>
        <p:txBody>
          <a:bodyPr/>
          <a:lstStyle/>
          <a:p>
            <a:r>
              <a:rPr lang="en-US" dirty="0" smtClean="0"/>
              <a:t>Vision &amp;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696200" cy="4894263"/>
          </a:xfrm>
        </p:spPr>
        <p:txBody>
          <a:bodyPr/>
          <a:lstStyle/>
          <a:p>
            <a:r>
              <a:rPr lang="en-US" sz="3600" u="sng" dirty="0" smtClean="0"/>
              <a:t>Vision:</a:t>
            </a:r>
            <a:r>
              <a:rPr lang="en-US" sz="3600" dirty="0" smtClean="0"/>
              <a:t> </a:t>
            </a:r>
            <a:r>
              <a:rPr lang="en-US" sz="2400" dirty="0" smtClean="0"/>
              <a:t>Reduce </a:t>
            </a:r>
            <a:r>
              <a:rPr lang="en-US" sz="2400" dirty="0"/>
              <a:t>the cancer burden associated with Lynch </a:t>
            </a:r>
            <a:r>
              <a:rPr lang="en-US" sz="2400" dirty="0" smtClean="0"/>
              <a:t>syndrome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3600" u="sng" dirty="0" smtClean="0"/>
              <a:t>Mission:</a:t>
            </a:r>
            <a:r>
              <a:rPr lang="en-US" sz="3600" dirty="0" smtClean="0"/>
              <a:t> </a:t>
            </a:r>
            <a:r>
              <a:rPr lang="en-US" sz="2400" dirty="0" smtClean="0"/>
              <a:t>P</a:t>
            </a:r>
            <a:r>
              <a:rPr lang="en-US" sz="2400" dirty="0" smtClean="0"/>
              <a:t>romote </a:t>
            </a:r>
            <a:r>
              <a:rPr lang="en-US" sz="2400" dirty="0"/>
              <a:t>universal Lynch syndrome screening on all newly diagnosed colorectal and endometrial cancers; to facilitate the ability of institutions to implement appropriate screening by sharing resources, protocols and data through network collaboration; and to investigate universal screening for other Lynch syndrome related </a:t>
            </a:r>
            <a:r>
              <a:rPr lang="en-US" sz="2400" dirty="0" smtClean="0"/>
              <a:t>malignancies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95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8188325" cy="939800"/>
          </a:xfrm>
        </p:spPr>
        <p:txBody>
          <a:bodyPr/>
          <a:lstStyle/>
          <a:p>
            <a:r>
              <a:rPr lang="en-US" dirty="0" smtClean="0"/>
              <a:t>Members &amp; Partners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Membership</a:t>
            </a:r>
          </a:p>
          <a:p>
            <a:pPr lvl="1"/>
            <a:r>
              <a:rPr lang="en-US" dirty="0"/>
              <a:t>Full member</a:t>
            </a:r>
          </a:p>
          <a:p>
            <a:pPr lvl="1"/>
            <a:r>
              <a:rPr lang="en-US" dirty="0"/>
              <a:t>Affiliate </a:t>
            </a:r>
            <a:r>
              <a:rPr lang="en-US" dirty="0" smtClean="0"/>
              <a:t>member</a:t>
            </a:r>
          </a:p>
          <a:p>
            <a:r>
              <a:rPr lang="en-US" dirty="0" smtClean="0"/>
              <a:t>Partnership</a:t>
            </a:r>
          </a:p>
          <a:p>
            <a:pPr lvl="1"/>
            <a:r>
              <a:rPr lang="en-US" dirty="0" smtClean="0"/>
              <a:t>Official partner</a:t>
            </a:r>
          </a:p>
          <a:p>
            <a:r>
              <a:rPr lang="en-US" dirty="0" smtClean="0"/>
              <a:t>Membership and partnership </a:t>
            </a:r>
            <a:r>
              <a:rPr lang="en-US" dirty="0"/>
              <a:t>is not open to </a:t>
            </a:r>
            <a:r>
              <a:rPr lang="en-US" dirty="0" smtClean="0"/>
              <a:t>individuals</a:t>
            </a:r>
            <a:endParaRPr lang="en-US" dirty="0"/>
          </a:p>
          <a:p>
            <a:r>
              <a:rPr lang="en-US" dirty="0"/>
              <a:t>For-profit laboratories are not </a:t>
            </a:r>
            <a:r>
              <a:rPr lang="en-US" dirty="0" smtClean="0"/>
              <a:t>eligible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06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68275"/>
            <a:ext cx="7197725" cy="939800"/>
          </a:xfrm>
        </p:spPr>
        <p:txBody>
          <a:bodyPr/>
          <a:lstStyle/>
          <a:p>
            <a:r>
              <a:rPr lang="en-US" dirty="0" smtClean="0"/>
              <a:t>Members &amp; Partners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19200"/>
            <a:ext cx="7772400" cy="5257800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 smtClean="0"/>
              <a:t>Full </a:t>
            </a:r>
            <a:r>
              <a:rPr lang="en-US" sz="1200" b="1" dirty="0"/>
              <a:t>Membership</a:t>
            </a:r>
          </a:p>
          <a:p>
            <a:pPr lvl="0"/>
            <a:r>
              <a:rPr lang="en-US" sz="1200" dirty="0"/>
              <a:t>Institutions (hospitals, clinics, and academic medical centers) currently performing routine* tumor testing on colorectal cancers and/or endometrial cancers; AND</a:t>
            </a:r>
          </a:p>
          <a:p>
            <a:pPr lvl="0"/>
            <a:r>
              <a:rPr lang="en-US" sz="1200" dirty="0"/>
              <a:t>Commitment to enter data (outlined by the research guidelines) regularly into the LSSN database for surveillance and/or research purposes; AND</a:t>
            </a:r>
          </a:p>
          <a:p>
            <a:pPr lvl="0"/>
            <a:r>
              <a:rPr lang="en-US" sz="1200" dirty="0"/>
              <a:t>Institutional review board (IRB)  approval (either obtained or in process) to enter data (outlined by the research guidelines) into the LSSN database; AND</a:t>
            </a:r>
          </a:p>
          <a:p>
            <a:pPr lvl="0"/>
            <a:r>
              <a:rPr lang="en-US" sz="1200" dirty="0"/>
              <a:t>A genetic counselor or other qualified healthcare provider† trained in providing cancer genetic services is required to be at the institution; AND</a:t>
            </a:r>
          </a:p>
          <a:p>
            <a:pPr lvl="0"/>
            <a:r>
              <a:rPr lang="en-US" sz="1200" dirty="0"/>
              <a:t>A genetic counselor or other qualified healthcare provider† must have access (either through clinical responsibilities and/or IRB  approval) to both normal and abnormal routine* tumor testing results</a:t>
            </a:r>
          </a:p>
          <a:p>
            <a:pPr marL="0" indent="0">
              <a:buNone/>
            </a:pPr>
            <a:r>
              <a:rPr lang="en-US" sz="1200" b="1" dirty="0" smtClean="0"/>
              <a:t>Affiliate </a:t>
            </a:r>
            <a:r>
              <a:rPr lang="en-US" sz="1200" b="1" dirty="0"/>
              <a:t>Membership</a:t>
            </a:r>
          </a:p>
          <a:p>
            <a:pPr lvl="0"/>
            <a:r>
              <a:rPr lang="en-US" sz="1200" dirty="0"/>
              <a:t>Institutions (hospitals, clinics, and academic medical centers) performing routine testing*, but not meeting all criteria for full membership; OR</a:t>
            </a:r>
          </a:p>
          <a:p>
            <a:pPr lvl="0"/>
            <a:r>
              <a:rPr lang="en-US" sz="1200" dirty="0"/>
              <a:t>Institutions  interested in starting routine testing*</a:t>
            </a:r>
          </a:p>
          <a:p>
            <a:pPr marL="0" indent="0">
              <a:buNone/>
            </a:pPr>
            <a:r>
              <a:rPr lang="en-US" sz="1200" b="1" dirty="0" smtClean="0"/>
              <a:t>Official </a:t>
            </a:r>
            <a:r>
              <a:rPr lang="en-US" sz="1200" b="1" dirty="0"/>
              <a:t>Partners </a:t>
            </a:r>
          </a:p>
          <a:p>
            <a:pPr lvl="0"/>
            <a:r>
              <a:rPr lang="en-US" sz="1200" dirty="0"/>
              <a:t>Organizations interested in promoting routine testing* on all newly diagnosed colorectal and/or endometrial cancers that fall into the following categories:</a:t>
            </a:r>
          </a:p>
          <a:p>
            <a:pPr lvl="1"/>
            <a:r>
              <a:rPr lang="en-US" sz="1200" dirty="0">
                <a:ea typeface="+mn-ea"/>
                <a:cs typeface="+mn-cs"/>
              </a:rPr>
              <a:t>Federal/state agencies </a:t>
            </a:r>
          </a:p>
          <a:p>
            <a:pPr lvl="1"/>
            <a:r>
              <a:rPr lang="en-US" sz="1200" dirty="0">
                <a:ea typeface="+mn-ea"/>
                <a:cs typeface="+mn-cs"/>
              </a:rPr>
              <a:t>Professional societies </a:t>
            </a:r>
          </a:p>
          <a:p>
            <a:pPr lvl="1"/>
            <a:r>
              <a:rPr lang="en-US" sz="1200" dirty="0">
                <a:ea typeface="+mn-ea"/>
                <a:cs typeface="+mn-cs"/>
              </a:rPr>
              <a:t>Patient support/advocacy groups </a:t>
            </a:r>
          </a:p>
          <a:p>
            <a:pPr lvl="1"/>
            <a:r>
              <a:rPr lang="en-US" sz="1200" dirty="0">
                <a:ea typeface="+mn-ea"/>
                <a:cs typeface="+mn-cs"/>
              </a:rPr>
              <a:t>Laboratories (non-profit only) or companies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*</a:t>
            </a:r>
            <a:r>
              <a:rPr lang="en-US" sz="1200" dirty="0"/>
              <a:t>Automatic tumor testing to evaluate for Lynch syndrome at the time of cancer diagnosis/surgery</a:t>
            </a:r>
          </a:p>
        </p:txBody>
      </p:sp>
    </p:spTree>
    <p:extLst>
      <p:ext uri="{BB962C8B-B14F-4D97-AF65-F5344CB8AC3E}">
        <p14:creationId xmlns:p14="http://schemas.microsoft.com/office/powerpoint/2010/main" val="90128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8188325" cy="939800"/>
          </a:xfrm>
        </p:spPr>
        <p:txBody>
          <a:bodyPr/>
          <a:lstStyle/>
          <a:p>
            <a:r>
              <a:rPr lang="en-US" sz="2800" dirty="0"/>
              <a:t>G</a:t>
            </a:r>
            <a:r>
              <a:rPr lang="en-US" sz="2800" dirty="0" smtClean="0"/>
              <a:t>enetic counselor/qualified </a:t>
            </a:r>
            <a:r>
              <a:rPr lang="en-US" sz="2800" dirty="0"/>
              <a:t>healthcare provider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19200" y="1447801"/>
            <a:ext cx="7696200" cy="3352800"/>
          </a:xfrm>
        </p:spPr>
        <p:txBody>
          <a:bodyPr/>
          <a:lstStyle/>
          <a:p>
            <a:pPr lvl="0"/>
            <a:r>
              <a:rPr lang="en-US" sz="1600" dirty="0" smtClean="0"/>
              <a:t>An </a:t>
            </a:r>
            <a:r>
              <a:rPr lang="en-US" sz="1600" dirty="0"/>
              <a:t>American Board of Genetic Counseling or American Board of Medical Genetics board-certified /board-eligible or (in some states) a licensed genetic counselor</a:t>
            </a:r>
          </a:p>
          <a:p>
            <a:pPr lvl="0"/>
            <a:r>
              <a:rPr lang="en-US" sz="1600" dirty="0"/>
              <a:t>An American College of Medical Genetics physician board certified in medical genetics</a:t>
            </a:r>
          </a:p>
          <a:p>
            <a:pPr lvl="0"/>
            <a:r>
              <a:rPr lang="en-US" sz="1600" dirty="0"/>
              <a:t>A Genetics Clinical Nurse or an Advanced Practice Nurse in Genetics, credentialed through the Genetics Nursing Credentialing Commission. Credentialing is obtained through successful completion of a professional portfolio review process. </a:t>
            </a:r>
          </a:p>
          <a:p>
            <a:pPr lvl="0"/>
            <a:r>
              <a:rPr lang="en-US" sz="1600" dirty="0"/>
              <a:t>An advanced practice oncology nurse who is prepared at the graduate level (master or doctorate) with specialized education in cancer genetics and hereditary cancer predisposition syndromes (Specialized training should be ongoing; educational seminars offered by commercial laboratories about how to perform genetic testing are not considered adequate training for cancer risk assessment and genetic counseling); certification by the Oncology Nursing Certification Corporation is preferred. </a:t>
            </a:r>
          </a:p>
          <a:p>
            <a:r>
              <a:rPr lang="en-US" sz="1600" dirty="0"/>
              <a:t>A board-certified physician with experience in cancer genetics (defined as providing cancer risk assessment on a regular basis)</a:t>
            </a:r>
          </a:p>
        </p:txBody>
      </p:sp>
    </p:spTree>
    <p:extLst>
      <p:ext uri="{BB962C8B-B14F-4D97-AF65-F5344CB8AC3E}">
        <p14:creationId xmlns:p14="http://schemas.microsoft.com/office/powerpoint/2010/main" val="185474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197725" cy="939800"/>
          </a:xfrm>
        </p:spPr>
        <p:txBody>
          <a:bodyPr/>
          <a:lstStyle/>
          <a:p>
            <a:r>
              <a:rPr lang="en-US" dirty="0" smtClean="0"/>
              <a:t>Members &amp; Partners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6858000" cy="5181600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 smtClean="0"/>
              <a:t>Full </a:t>
            </a:r>
            <a:r>
              <a:rPr lang="en-US" sz="1200" b="1" dirty="0"/>
              <a:t>Membership</a:t>
            </a:r>
          </a:p>
          <a:p>
            <a:pPr lvl="0"/>
            <a:r>
              <a:rPr lang="en-US" sz="1200" dirty="0"/>
              <a:t>Institutions (hospitals, clinics, and academic medical centers) currently performing routine* tumor testing on colorectal cancers and/or endometrial cancers; AND</a:t>
            </a:r>
          </a:p>
          <a:p>
            <a:pPr lvl="0"/>
            <a:r>
              <a:rPr lang="en-US" sz="1200" dirty="0"/>
              <a:t>Commitment to enter data (outlined by the research guidelines) regularly into the LSSN database for surveillance and/or research purposes; AND</a:t>
            </a:r>
          </a:p>
          <a:p>
            <a:pPr lvl="0"/>
            <a:r>
              <a:rPr lang="en-US" sz="1200" dirty="0"/>
              <a:t>Institutional review board (IRB)  approval (either obtained or in process) to enter data (outlined by the research guidelines) into the LSSN database; AND</a:t>
            </a:r>
          </a:p>
          <a:p>
            <a:pPr lvl="0"/>
            <a:r>
              <a:rPr lang="en-US" sz="1200" dirty="0"/>
              <a:t>A genetic counselor or other qualified healthcare provider† trained in providing cancer genetic services is required to be at the institution; AND</a:t>
            </a:r>
          </a:p>
          <a:p>
            <a:pPr lvl="0"/>
            <a:r>
              <a:rPr lang="en-US" sz="1200" dirty="0"/>
              <a:t>A genetic counselor or other qualified healthcare provider† must have access (either through clinical responsibilities and/or IRB  approval) to both normal and abnormal routine* tumor testing results</a:t>
            </a:r>
          </a:p>
          <a:p>
            <a:pPr marL="0" indent="0">
              <a:buNone/>
            </a:pPr>
            <a:r>
              <a:rPr lang="en-US" sz="1200" b="1" dirty="0" smtClean="0"/>
              <a:t>Affiliate </a:t>
            </a:r>
            <a:r>
              <a:rPr lang="en-US" sz="1200" b="1" dirty="0"/>
              <a:t>Membership</a:t>
            </a:r>
          </a:p>
          <a:p>
            <a:pPr lvl="0"/>
            <a:r>
              <a:rPr lang="en-US" sz="1200" dirty="0"/>
              <a:t>Institutions (hospitals, clinics, and academic medical centers) performing routine testing*, but not meeting all criteria for full membership; OR</a:t>
            </a:r>
          </a:p>
          <a:p>
            <a:pPr lvl="0"/>
            <a:r>
              <a:rPr lang="en-US" sz="1200" dirty="0"/>
              <a:t>Institutions  interested in starting routine testing*</a:t>
            </a:r>
          </a:p>
          <a:p>
            <a:pPr marL="0" indent="0">
              <a:buNone/>
            </a:pPr>
            <a:r>
              <a:rPr lang="en-US" sz="1200" b="1" dirty="0" smtClean="0"/>
              <a:t>Official </a:t>
            </a:r>
            <a:r>
              <a:rPr lang="en-US" sz="1200" b="1" dirty="0"/>
              <a:t>Partners </a:t>
            </a:r>
          </a:p>
          <a:p>
            <a:pPr lvl="0"/>
            <a:r>
              <a:rPr lang="en-US" sz="1200" dirty="0"/>
              <a:t>Organizations interested in promoting routine testing* on all newly diagnosed colorectal and/or endometrial cancers that fall into the following categories:</a:t>
            </a:r>
          </a:p>
          <a:p>
            <a:pPr lvl="1"/>
            <a:r>
              <a:rPr lang="en-US" sz="1200" dirty="0">
                <a:ea typeface="+mn-ea"/>
                <a:cs typeface="+mn-cs"/>
              </a:rPr>
              <a:t>Federal/state agencies </a:t>
            </a:r>
          </a:p>
          <a:p>
            <a:pPr lvl="1"/>
            <a:r>
              <a:rPr lang="en-US" sz="1200" dirty="0">
                <a:ea typeface="+mn-ea"/>
                <a:cs typeface="+mn-cs"/>
              </a:rPr>
              <a:t>Professional societies </a:t>
            </a:r>
          </a:p>
          <a:p>
            <a:pPr lvl="1"/>
            <a:r>
              <a:rPr lang="en-US" sz="1200" dirty="0">
                <a:ea typeface="+mn-ea"/>
                <a:cs typeface="+mn-cs"/>
              </a:rPr>
              <a:t>Patient support/advocacy groups </a:t>
            </a:r>
          </a:p>
          <a:p>
            <a:pPr lvl="1"/>
            <a:r>
              <a:rPr lang="en-US" sz="1200" dirty="0">
                <a:ea typeface="+mn-ea"/>
                <a:cs typeface="+mn-cs"/>
              </a:rPr>
              <a:t>Laboratories (non-profit only) or companies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*</a:t>
            </a:r>
            <a:r>
              <a:rPr lang="en-US" sz="1200" dirty="0"/>
              <a:t>Automatic tumor testing to evaluate for Lynch syndrome at the time of cancer diagnosis/surgery</a:t>
            </a:r>
          </a:p>
        </p:txBody>
      </p:sp>
    </p:spTree>
    <p:extLst>
      <p:ext uri="{BB962C8B-B14F-4D97-AF65-F5344CB8AC3E}">
        <p14:creationId xmlns:p14="http://schemas.microsoft.com/office/powerpoint/2010/main" val="162665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8112125" cy="939800"/>
          </a:xfrm>
        </p:spPr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28800"/>
            <a:ext cx="7696200" cy="4108987"/>
          </a:xfrm>
          <a:prstGeom prst="rect">
            <a:avLst/>
          </a:prstGeom>
          <a:noFill/>
          <a:ln w="2540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657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8112125" cy="939800"/>
          </a:xfrm>
        </p:spPr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696200" cy="4267199"/>
          </a:xfrm>
        </p:spPr>
        <p:txBody>
          <a:bodyPr/>
          <a:lstStyle/>
          <a:p>
            <a:r>
              <a:rPr lang="en-US" dirty="0" smtClean="0"/>
              <a:t>Members must reapply annually</a:t>
            </a:r>
          </a:p>
          <a:p>
            <a:pPr lvl="1"/>
            <a:r>
              <a:rPr lang="en-US" dirty="0" smtClean="0"/>
              <a:t>New application coming soon for 2013</a:t>
            </a:r>
          </a:p>
          <a:p>
            <a:r>
              <a:rPr lang="en-US" dirty="0" smtClean="0"/>
              <a:t>Official partner status is indefinite </a:t>
            </a:r>
          </a:p>
          <a:p>
            <a:r>
              <a:rPr lang="en-US" dirty="0" smtClean="0"/>
              <a:t>Current status (12/2011 </a:t>
            </a:r>
            <a:r>
              <a:rPr lang="en-US" dirty="0" smtClean="0"/>
              <a:t>to </a:t>
            </a:r>
            <a:r>
              <a:rPr lang="en-US" dirty="0" smtClean="0"/>
              <a:t>10/2012)</a:t>
            </a:r>
            <a:endParaRPr lang="en-US" dirty="0" smtClean="0"/>
          </a:p>
          <a:p>
            <a:pPr lvl="1"/>
            <a:r>
              <a:rPr lang="en-US" dirty="0" smtClean="0"/>
              <a:t>55 full members </a:t>
            </a:r>
          </a:p>
          <a:p>
            <a:pPr lvl="1"/>
            <a:r>
              <a:rPr lang="en-US" dirty="0" smtClean="0"/>
              <a:t>31 affiliate members</a:t>
            </a:r>
          </a:p>
          <a:p>
            <a:pPr lvl="1"/>
            <a:r>
              <a:rPr lang="en-US" dirty="0" smtClean="0"/>
              <a:t>8 partners</a:t>
            </a:r>
          </a:p>
          <a:p>
            <a:pPr lvl="1"/>
            <a:r>
              <a:rPr lang="en-US" dirty="0" smtClean="0"/>
              <a:t>2 in process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396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CDC</Template>
  <TotalTime>1388</TotalTime>
  <Words>811</Words>
  <Application>Microsoft Office PowerPoint</Application>
  <PresentationFormat>On-screen Show 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CDC</vt:lpstr>
      <vt:lpstr>Adobe Acrobat Document</vt:lpstr>
      <vt:lpstr>Vision/Mission, By-Laws, and Current Status</vt:lpstr>
      <vt:lpstr>Overview</vt:lpstr>
      <vt:lpstr>Vision &amp; Mission</vt:lpstr>
      <vt:lpstr>Members &amp; Partners</vt:lpstr>
      <vt:lpstr>Members &amp; Partners</vt:lpstr>
      <vt:lpstr>Genetic counselor/qualified healthcare provider</vt:lpstr>
      <vt:lpstr>Members &amp; Partners</vt:lpstr>
      <vt:lpstr>Applications</vt:lpstr>
      <vt:lpstr>Applications</vt:lpstr>
      <vt:lpstr>Certificate</vt:lpstr>
      <vt:lpstr>Benefits</vt:lpstr>
      <vt:lpstr>Research Protocol</vt:lpstr>
      <vt:lpstr>List of Institutions</vt:lpstr>
    </vt:vector>
  </TitlesOfParts>
  <Company>Huntsman Cancer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Routine Tumor Testing</dc:title>
  <dc:creator>u0546667</dc:creator>
  <cp:lastModifiedBy>Kory Jasperson</cp:lastModifiedBy>
  <cp:revision>125</cp:revision>
  <cp:lastPrinted>2012-07-06T14:32:07Z</cp:lastPrinted>
  <dcterms:created xsi:type="dcterms:W3CDTF">2011-11-09T21:03:35Z</dcterms:created>
  <dcterms:modified xsi:type="dcterms:W3CDTF">2012-10-22T15:44:45Z</dcterms:modified>
  <cp:category>2010 medical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TC101881354</vt:lpwstr>
  </property>
</Properties>
</file>