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2" r:id="rId1"/>
  </p:sldMasterIdLst>
  <p:sldIdLst>
    <p:sldId id="256" r:id="rId2"/>
    <p:sldId id="257" r:id="rId3"/>
    <p:sldId id="259" r:id="rId4"/>
    <p:sldId id="260" r:id="rId5"/>
    <p:sldId id="258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8E275A3-C4DF-0447-91B2-AA95C08E5C64}" type="datetimeFigureOut">
              <a:rPr lang="en-US" smtClean="0"/>
              <a:t>10/26/12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54E0BF0-8175-7645-B55E-F99F668853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9.png"/><Relationship Id="rId3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igrc.org/lynchscreening" TargetMode="External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Database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467" y="0"/>
            <a:ext cx="5731467" cy="184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079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Goals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88486"/>
          <a:stretch/>
        </p:blipFill>
        <p:spPr>
          <a:xfrm>
            <a:off x="-16466" y="0"/>
            <a:ext cx="659934" cy="1843218"/>
          </a:xfrm>
          <a:prstGeom prst="rect">
            <a:avLst/>
          </a:prstGeom>
        </p:spPr>
      </p:pic>
      <p:sp>
        <p:nvSpPr>
          <p:cNvPr id="5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Surveillance of routine LS screening on newly diagnosed CRC (HP 2020)</a:t>
            </a:r>
          </a:p>
          <a:p>
            <a:r>
              <a:rPr lang="en-US" dirty="0" smtClean="0"/>
              <a:t>Data to answer questions regarding efficacy, efficiency, utility</a:t>
            </a:r>
          </a:p>
          <a:p>
            <a:r>
              <a:rPr lang="en-US" dirty="0" smtClean="0"/>
              <a:t>Incentive for institutions to collect data</a:t>
            </a:r>
          </a:p>
          <a:p>
            <a:r>
              <a:rPr lang="en-US" dirty="0" smtClean="0"/>
              <a:t>Data to support institution infrastructure investment</a:t>
            </a:r>
          </a:p>
          <a:p>
            <a:r>
              <a:rPr lang="en-US" dirty="0" smtClean="0"/>
              <a:t>Incentive for new institutions to initiate  screening</a:t>
            </a:r>
          </a:p>
          <a:p>
            <a:r>
              <a:rPr lang="en-US" dirty="0" smtClean="0"/>
              <a:t>Data to support mandate for insurance to cover LS screening/GC/testing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286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7" cy="4370036"/>
          </a:xfrm>
        </p:spPr>
        <p:txBody>
          <a:bodyPr/>
          <a:lstStyle/>
          <a:p>
            <a:r>
              <a:rPr lang="en-US" dirty="0" smtClean="0"/>
              <a:t>Data on screening non-CRC LS cancers to support additional recommendations</a:t>
            </a:r>
          </a:p>
          <a:p>
            <a:r>
              <a:rPr lang="en-US" dirty="0" smtClean="0"/>
              <a:t>Data regarding test uptake by </a:t>
            </a:r>
            <a:r>
              <a:rPr lang="en-US" dirty="0" err="1" smtClean="0"/>
              <a:t>proband</a:t>
            </a:r>
            <a:r>
              <a:rPr lang="en-US" dirty="0" smtClean="0"/>
              <a:t> and relatives in “real world” settings</a:t>
            </a:r>
          </a:p>
          <a:p>
            <a:r>
              <a:rPr lang="en-US" dirty="0" smtClean="0"/>
              <a:t>Data regarding clinical and family history of mutation positive cases identified</a:t>
            </a:r>
          </a:p>
          <a:p>
            <a:r>
              <a:rPr lang="en-US" dirty="0" smtClean="0"/>
              <a:t>Identify “index” cases for further data collection via collaborative research efforts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88486"/>
          <a:stretch/>
        </p:blipFill>
        <p:spPr>
          <a:xfrm>
            <a:off x="-16466" y="0"/>
            <a:ext cx="659934" cy="184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58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88486"/>
          <a:stretch/>
        </p:blipFill>
        <p:spPr>
          <a:xfrm>
            <a:off x="-16466" y="0"/>
            <a:ext cx="659934" cy="1843218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119454" y="1105148"/>
            <a:ext cx="7567346" cy="2590799"/>
          </a:xfrm>
          <a:prstGeom prst="rect">
            <a:avLst/>
          </a:prstGeom>
        </p:spPr>
        <p:txBody>
          <a:bodyPr>
            <a:noAutofit/>
          </a:bodyPr>
          <a:lstStyle>
            <a:lvl1pPr marL="282575" indent="-282575" algn="l" defTabSz="914400" rtl="0" eaLnBrk="1" latinLnBrk="0" hangingPunct="1">
              <a:spcBef>
                <a:spcPts val="2000"/>
              </a:spcBef>
              <a:buFont typeface="Wingdings 2" pitchFamily="18" charset="2"/>
              <a:buChar char=""/>
              <a:defRPr sz="2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77850" indent="-2952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6042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143000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425575" indent="-282575" algn="l" defTabSz="914400" rtl="0" eaLnBrk="1" latinLnBrk="0" hangingPunct="1">
              <a:spcBef>
                <a:spcPts val="600"/>
              </a:spcBef>
              <a:buFont typeface="Wingdings 2" pitchFamily="18" charset="2"/>
              <a:buChar char="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711325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20002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90763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71750" indent="-288925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"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How much do we </a:t>
            </a:r>
            <a:r>
              <a:rPr lang="en-US" sz="2800" i="1" dirty="0" smtClean="0"/>
              <a:t>need</a:t>
            </a:r>
            <a:r>
              <a:rPr lang="en-US" sz="2800" dirty="0" smtClean="0"/>
              <a:t> to include to answer key questions</a:t>
            </a:r>
          </a:p>
          <a:p>
            <a:pPr>
              <a:buFont typeface="Wingdings 2" pitchFamily="18" charset="2"/>
              <a:buNone/>
            </a:pPr>
            <a:r>
              <a:rPr lang="en-US" sz="2800" dirty="0" smtClean="0"/>
              <a:t>				vs.</a:t>
            </a:r>
          </a:p>
          <a:p>
            <a:r>
              <a:rPr lang="en-US" sz="2800" dirty="0" smtClean="0"/>
              <a:t>How much we’d </a:t>
            </a:r>
            <a:r>
              <a:rPr lang="en-US" sz="2800" i="1" dirty="0" smtClean="0"/>
              <a:t>like</a:t>
            </a:r>
            <a:r>
              <a:rPr lang="en-US" sz="2800" dirty="0" smtClean="0"/>
              <a:t> to include to answer all the questions we have</a:t>
            </a:r>
            <a:endParaRPr lang="en-US" sz="2800" dirty="0"/>
          </a:p>
        </p:txBody>
      </p:sp>
      <p:pic>
        <p:nvPicPr>
          <p:cNvPr id="6" name="Picture 2" descr="C:\Documents and Settings\cbellcr\Local Settings\Temporary Internet Files\Content.IE5\E161NJR8\MC90039115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8538" y="4122115"/>
            <a:ext cx="2500262" cy="243108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888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88486"/>
          <a:stretch/>
        </p:blipFill>
        <p:spPr>
          <a:xfrm>
            <a:off x="-16466" y="0"/>
            <a:ext cx="659934" cy="1843218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79463" y="1613559"/>
            <a:ext cx="7583487" cy="4563749"/>
          </a:xfrm>
        </p:spPr>
        <p:txBody>
          <a:bodyPr>
            <a:normAutofit/>
          </a:bodyPr>
          <a:lstStyle/>
          <a:p>
            <a:r>
              <a:rPr lang="en-US" dirty="0" smtClean="0"/>
              <a:t>Key content elements proposed and discussed at Sept 2011 meeting</a:t>
            </a:r>
          </a:p>
          <a:p>
            <a:r>
              <a:rPr lang="en-US" dirty="0" smtClean="0"/>
              <a:t>Database subcommittee:</a:t>
            </a:r>
          </a:p>
          <a:p>
            <a:pPr lvl="1"/>
            <a:r>
              <a:rPr lang="en-US" dirty="0" err="1" smtClean="0"/>
              <a:t>Lisen</a:t>
            </a:r>
            <a:r>
              <a:rPr lang="en-US" dirty="0" smtClean="0"/>
              <a:t> </a:t>
            </a:r>
            <a:r>
              <a:rPr lang="en-US" dirty="0" err="1" smtClean="0"/>
              <a:t>Axell</a:t>
            </a:r>
            <a:endParaRPr lang="en-US" dirty="0" smtClean="0"/>
          </a:p>
          <a:p>
            <a:pPr lvl="1"/>
            <a:r>
              <a:rPr lang="en-US" dirty="0" smtClean="0"/>
              <a:t>Cecelia Bellcross</a:t>
            </a:r>
          </a:p>
          <a:p>
            <a:pPr lvl="1"/>
            <a:r>
              <a:rPr lang="en-US" dirty="0" smtClean="0"/>
              <a:t>Amie Blanco</a:t>
            </a:r>
          </a:p>
          <a:p>
            <a:pPr lvl="1"/>
            <a:r>
              <a:rPr lang="en-US" dirty="0" err="1"/>
              <a:t>Anu</a:t>
            </a:r>
            <a:r>
              <a:rPr lang="en-US" dirty="0"/>
              <a:t> </a:t>
            </a:r>
            <a:r>
              <a:rPr lang="en-US" dirty="0" smtClean="0"/>
              <a:t>Chittenden</a:t>
            </a:r>
          </a:p>
          <a:p>
            <a:pPr lvl="1"/>
            <a:r>
              <a:rPr lang="en-US" dirty="0" smtClean="0"/>
              <a:t>Linda </a:t>
            </a:r>
            <a:r>
              <a:rPr lang="en-US" dirty="0" err="1" smtClean="0"/>
              <a:t>Farkas</a:t>
            </a:r>
            <a:endParaRPr lang="en-US" dirty="0" smtClean="0"/>
          </a:p>
          <a:p>
            <a:r>
              <a:rPr lang="en-US" dirty="0" smtClean="0"/>
              <a:t>Greg </a:t>
            </a:r>
            <a:r>
              <a:rPr lang="en-US" dirty="0" err="1" smtClean="0"/>
              <a:t>Sundberg</a:t>
            </a:r>
            <a:r>
              <a:rPr lang="en-US" dirty="0" smtClean="0"/>
              <a:t> – programmer</a:t>
            </a:r>
          </a:p>
          <a:p>
            <a:r>
              <a:rPr lang="en-US" dirty="0" smtClean="0"/>
              <a:t>Sarah Mange – data output expert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950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799"/>
            <a:ext cx="8062912" cy="4721825"/>
          </a:xfrm>
        </p:spPr>
        <p:txBody>
          <a:bodyPr>
            <a:normAutofit/>
          </a:bodyPr>
          <a:lstStyle/>
          <a:p>
            <a:r>
              <a:rPr lang="en-US" dirty="0" smtClean="0"/>
              <a:t>Housed on MI Public Health Institute Server</a:t>
            </a:r>
          </a:p>
          <a:p>
            <a:r>
              <a:rPr lang="en-US" dirty="0" smtClean="0"/>
              <a:t>Secured/HIPPA compliant</a:t>
            </a:r>
          </a:p>
          <a:p>
            <a:r>
              <a:rPr lang="en-US" dirty="0" smtClean="0"/>
              <a:t>System administrators – LSSN Board</a:t>
            </a:r>
          </a:p>
          <a:p>
            <a:r>
              <a:rPr lang="en-US" dirty="0" smtClean="0"/>
              <a:t>Approved sites: Location Managers – site administration:</a:t>
            </a:r>
          </a:p>
          <a:p>
            <a:pPr lvl="1"/>
            <a:r>
              <a:rPr lang="en-US" dirty="0" smtClean="0"/>
              <a:t>access to own data at any time</a:t>
            </a:r>
          </a:p>
          <a:p>
            <a:pPr lvl="1"/>
            <a:r>
              <a:rPr lang="en-US" dirty="0" smtClean="0"/>
              <a:t>generate reports on own data (use for internal tracking)</a:t>
            </a:r>
          </a:p>
          <a:p>
            <a:pPr lvl="1"/>
            <a:r>
              <a:rPr lang="en-US" dirty="0" smtClean="0"/>
              <a:t>add in-system users/passwords and determine their access (data entry only, generate reports, etc.)</a:t>
            </a:r>
          </a:p>
          <a:p>
            <a:r>
              <a:rPr lang="en-US" u="sng" dirty="0">
                <a:hlinkClick r:id="rId2"/>
              </a:rPr>
              <a:t>https://migrc.org/lynchscreening</a:t>
            </a:r>
            <a:endParaRPr lang="en-US" u="sng" dirty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r="88486"/>
          <a:stretch/>
        </p:blipFill>
        <p:spPr>
          <a:xfrm>
            <a:off x="-16466" y="0"/>
            <a:ext cx="659934" cy="184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61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7" cy="4580734"/>
          </a:xfrm>
        </p:spPr>
        <p:txBody>
          <a:bodyPr/>
          <a:lstStyle/>
          <a:p>
            <a:r>
              <a:rPr lang="en-US" dirty="0" smtClean="0"/>
              <a:t>Need for some final database programming – looking for someone who might be able to do “pro bono” as funds exhausted</a:t>
            </a:r>
          </a:p>
          <a:p>
            <a:r>
              <a:rPr lang="en-US" dirty="0" smtClean="0"/>
              <a:t>Complete manual</a:t>
            </a:r>
          </a:p>
          <a:p>
            <a:r>
              <a:rPr lang="en-US" dirty="0"/>
              <a:t>Volunteers to beta test </a:t>
            </a:r>
            <a:r>
              <a:rPr lang="en-US" dirty="0" smtClean="0"/>
              <a:t>with manual</a:t>
            </a:r>
          </a:p>
          <a:p>
            <a:r>
              <a:rPr lang="en-US" dirty="0" smtClean="0"/>
              <a:t>IRB process</a:t>
            </a:r>
          </a:p>
          <a:p>
            <a:r>
              <a:rPr lang="en-US" dirty="0" smtClean="0"/>
              <a:t>Pending RO3 – select data dump/entry assistance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88486"/>
          <a:stretch/>
        </p:blipFill>
        <p:spPr>
          <a:xfrm>
            <a:off x="-16466" y="0"/>
            <a:ext cx="659934" cy="184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159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volution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171</TotalTime>
  <Words>272</Words>
  <Application>Microsoft Macintosh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Revolution</vt:lpstr>
      <vt:lpstr>The Database</vt:lpstr>
      <vt:lpstr>Goals</vt:lpstr>
      <vt:lpstr>Goals</vt:lpstr>
      <vt:lpstr>PowerPoint Presentation</vt:lpstr>
      <vt:lpstr>Process</vt:lpstr>
      <vt:lpstr>Logistics</vt:lpstr>
      <vt:lpstr>Next Steps</vt:lpstr>
    </vt:vector>
  </TitlesOfParts>
  <Company>Emory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Database</dc:title>
  <dc:creator>Cecelia Bellcross</dc:creator>
  <cp:lastModifiedBy>Cecelia Bellcross</cp:lastModifiedBy>
  <cp:revision>14</cp:revision>
  <dcterms:created xsi:type="dcterms:W3CDTF">2012-10-26T11:16:21Z</dcterms:created>
  <dcterms:modified xsi:type="dcterms:W3CDTF">2012-10-26T14:08:10Z</dcterms:modified>
</cp:coreProperties>
</file>