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22" r:id="rId1"/>
  </p:sldMasterIdLst>
  <p:sldIdLst>
    <p:sldId id="256" r:id="rId2"/>
    <p:sldId id="257" r:id="rId3"/>
    <p:sldId id="259" r:id="rId4"/>
    <p:sldId id="260" r:id="rId5"/>
    <p:sldId id="258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3" d="100"/>
          <a:sy n="63" d="100"/>
        </p:scale>
        <p:origin x="-144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Relationship Id="rId3" Type="http://schemas.openxmlformats.org/officeDocument/2006/relationships/image" Target="../media/image8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Relationship Id="rId3" Type="http://schemas.openxmlformats.org/officeDocument/2006/relationships/image" Target="../media/image6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TitleSlid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2492375"/>
            <a:ext cx="6762749" cy="1470025"/>
          </a:xfrm>
        </p:spPr>
        <p:txBody>
          <a:bodyPr/>
          <a:lstStyle>
            <a:lvl1pPr algn="r">
              <a:defRPr sz="4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1" y="3966882"/>
            <a:ext cx="6762749" cy="1752600"/>
          </a:xfrm>
        </p:spPr>
        <p:txBody>
          <a:bodyPr>
            <a:normAutofit/>
          </a:bodyPr>
          <a:lstStyle>
            <a:lvl1pPr marL="0" indent="0" algn="r">
              <a:spcBef>
                <a:spcPts val="60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275A3-C4DF-0447-91B2-AA95C08E5C64}" type="datetimeFigureOut">
              <a:rPr lang="en-US" smtClean="0"/>
              <a:t>10/26/12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275A3-C4DF-0447-91B2-AA95C08E5C64}" type="datetimeFigureOut">
              <a:rPr lang="en-US" smtClean="0"/>
              <a:t>10/26/12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E0BF0-8175-7645-B55E-F99F668853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Caption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4" y="590550"/>
            <a:ext cx="365760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3023" y="739588"/>
            <a:ext cx="3657600" cy="5308787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464" y="1816100"/>
            <a:ext cx="3657600" cy="3822700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275A3-C4DF-0447-91B2-AA95C08E5C64}" type="datetimeFigureOut">
              <a:rPr lang="en-US" smtClean="0"/>
              <a:t>10/26/12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E0BF0-8175-7645-B55E-F99F668853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PictureCaption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8977" y="187452"/>
            <a:ext cx="853665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0" y="533400"/>
            <a:ext cx="4476750" cy="1252538"/>
          </a:xfrm>
        </p:spPr>
        <p:txBody>
          <a:bodyPr anchor="b"/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124" y="1828800"/>
            <a:ext cx="4474539" cy="3810000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6124" y="6288741"/>
            <a:ext cx="1887537" cy="365125"/>
          </a:xfrm>
        </p:spPr>
        <p:txBody>
          <a:bodyPr/>
          <a:lstStyle/>
          <a:p>
            <a:fld id="{48E275A3-C4DF-0447-91B2-AA95C08E5C64}" type="datetimeFigureOut">
              <a:rPr lang="en-US" smtClean="0"/>
              <a:t>10/26/12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67399" y="6288741"/>
            <a:ext cx="267596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E0BF0-8175-7645-B55E-F99F6688538A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188253" y="179292"/>
            <a:ext cx="3281087" cy="6483096"/>
          </a:xfrm>
          <a:prstGeom prst="round1Rect">
            <a:avLst>
              <a:gd name="adj" fmla="val 17325"/>
            </a:avLst>
          </a:prstGeom>
          <a:blipFill dpi="0" rotWithShape="0">
            <a:blip r:embed="rId3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Overlay-PictureCaption-Extra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0953" y="533400"/>
            <a:ext cx="3657600" cy="1252538"/>
          </a:xfrm>
        </p:spPr>
        <p:txBody>
          <a:bodyPr anchor="b"/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596153" y="1600199"/>
            <a:ext cx="3657600" cy="3657601"/>
          </a:xfrm>
          <a:prstGeom prst="ellipse">
            <a:avLst/>
          </a:prstGeom>
          <a:blipFill dpi="0" rotWithShape="0">
            <a:blip r:embed="rId3" cstate="print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10412" y="1828800"/>
            <a:ext cx="3657600" cy="3810000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1000" y="6288741"/>
            <a:ext cx="1865125" cy="365125"/>
          </a:xfrm>
        </p:spPr>
        <p:txBody>
          <a:bodyPr/>
          <a:lstStyle/>
          <a:p>
            <a:fld id="{48E275A3-C4DF-0447-91B2-AA95C08E5C64}" type="datetimeFigureOut">
              <a:rPr lang="en-US" smtClean="0"/>
              <a:t>10/26/12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25813" y="6288741"/>
            <a:ext cx="521755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E0BF0-8175-7645-B55E-F99F668853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Overlay-PictureCaption-Extra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8038" y="3778624"/>
            <a:ext cx="7560515" cy="1102658"/>
          </a:xfrm>
        </p:spPr>
        <p:txBody>
          <a:bodyPr anchor="b"/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871584" y="762000"/>
            <a:ext cx="7427726" cy="2989730"/>
          </a:xfrm>
          <a:prstGeom prst="roundRect">
            <a:avLst>
              <a:gd name="adj" fmla="val 7476"/>
            </a:avLst>
          </a:prstGeom>
          <a:blipFill dpi="0" rotWithShape="0">
            <a:blip r:embed="rId3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8034" y="4827493"/>
            <a:ext cx="7559977" cy="1220881"/>
          </a:xfrm>
        </p:spPr>
        <p:txBody>
          <a:bodyPr>
            <a:normAutofit/>
          </a:bodyPr>
          <a:lstStyle>
            <a:lvl1pPr marL="0" indent="0">
              <a:spcBef>
                <a:spcPts val="3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1000" y="6288741"/>
            <a:ext cx="1865125" cy="365125"/>
          </a:xfrm>
        </p:spPr>
        <p:txBody>
          <a:bodyPr/>
          <a:lstStyle/>
          <a:p>
            <a:fld id="{48E275A3-C4DF-0447-91B2-AA95C08E5C64}" type="datetimeFigureOut">
              <a:rPr lang="en-US" smtClean="0"/>
              <a:t>10/26/12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25813" y="6288741"/>
            <a:ext cx="521755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E0BF0-8175-7645-B55E-F99F668853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275A3-C4DF-0447-91B2-AA95C08E5C64}" type="datetimeFigureOut">
              <a:rPr lang="en-US" smtClean="0"/>
              <a:t>10/26/12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E0BF0-8175-7645-B55E-F99F668853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28646" y="779463"/>
            <a:ext cx="1358153" cy="52689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9462" y="779464"/>
            <a:ext cx="6170613" cy="5268911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275A3-C4DF-0447-91B2-AA95C08E5C64}" type="datetimeFigureOut">
              <a:rPr lang="en-US" smtClean="0"/>
              <a:t>10/26/12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E0BF0-8175-7645-B55E-F99F668853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275A3-C4DF-0447-91B2-AA95C08E5C64}" type="datetimeFigureOut">
              <a:rPr lang="en-US" smtClean="0"/>
              <a:t>10/26/12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E0BF0-8175-7645-B55E-F99F668853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SectionHead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2591360"/>
            <a:ext cx="7583487" cy="1362075"/>
          </a:xfrm>
        </p:spPr>
        <p:txBody>
          <a:bodyPr anchor="b" anchorCtr="0">
            <a:noAutofit/>
          </a:bodyPr>
          <a:lstStyle>
            <a:lvl1pPr algn="l">
              <a:defRPr sz="4400" b="1" cap="none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3950354"/>
            <a:ext cx="7583487" cy="1500187"/>
          </a:xfrm>
        </p:spPr>
        <p:txBody>
          <a:bodyPr anchor="t" anchorCtr="0"/>
          <a:lstStyle>
            <a:lvl1pPr marL="0" indent="0" algn="l">
              <a:spcBef>
                <a:spcPts val="600"/>
              </a:spcBef>
              <a:buNone/>
              <a:defRPr sz="20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275A3-C4DF-0447-91B2-AA95C08E5C64}" type="datetimeFigureOut">
              <a:rPr lang="en-US" smtClean="0"/>
              <a:t>10/26/12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2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8541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275A3-C4DF-0447-91B2-AA95C08E5C64}" type="datetimeFigureOut">
              <a:rPr lang="en-US" smtClean="0"/>
              <a:t>10/26/12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E0BF0-8175-7645-B55E-F99F668853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381000"/>
            <a:ext cx="7583487" cy="104438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438835"/>
            <a:ext cx="3657600" cy="789828"/>
          </a:xfrm>
        </p:spPr>
        <p:txBody>
          <a:bodyPr anchor="b">
            <a:noAutofit/>
          </a:bodyPr>
          <a:lstStyle>
            <a:lvl1pPr marL="0" indent="0" algn="ctr">
              <a:lnSpc>
                <a:spcPts val="3000"/>
              </a:lnSpc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9463" y="2362199"/>
            <a:ext cx="3657600" cy="36861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5350" y="1438835"/>
            <a:ext cx="3657600" cy="789828"/>
          </a:xfrm>
        </p:spPr>
        <p:txBody>
          <a:bodyPr anchor="b">
            <a:noAutofit/>
          </a:bodyPr>
          <a:lstStyle>
            <a:lvl1pPr marL="0" indent="0" algn="ctr">
              <a:lnSpc>
                <a:spcPts val="3000"/>
              </a:lnSpc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5350" y="2362199"/>
            <a:ext cx="3657600" cy="36861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275A3-C4DF-0447-91B2-AA95C08E5C64}" type="datetimeFigureOut">
              <a:rPr lang="en-US" smtClean="0"/>
              <a:t>10/26/12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E0BF0-8175-7645-B55E-F99F6688538A}" type="slidenum">
              <a:rPr lang="en-US" smtClean="0"/>
              <a:t>‹#›</a:t>
            </a:fld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>
            <a:off x="874059" y="2286000"/>
            <a:ext cx="3563003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815840" y="2286000"/>
            <a:ext cx="3566160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874059" y="2286000"/>
            <a:ext cx="3563003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815840" y="2286000"/>
            <a:ext cx="3566160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2" y="1828801"/>
            <a:ext cx="7585076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275A3-C4DF-0447-91B2-AA95C08E5C64}" type="datetimeFigureOut">
              <a:rPr lang="en-US" smtClean="0"/>
              <a:t>10/26/12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E0BF0-8175-7645-B55E-F99F6688538A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Content Placeholder 2"/>
          <p:cNvSpPr>
            <a:spLocks noGrp="1"/>
          </p:cNvSpPr>
          <p:nvPr>
            <p:ph sz="half" idx="13"/>
          </p:nvPr>
        </p:nvSpPr>
        <p:spPr>
          <a:xfrm>
            <a:off x="779462" y="3991816"/>
            <a:ext cx="7585076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095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275A3-C4DF-0447-91B2-AA95C08E5C64}" type="datetimeFigureOut">
              <a:rPr lang="en-US" smtClean="0"/>
              <a:t>10/26/12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E0BF0-8175-7645-B55E-F99F6688538A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Content Placeholder 2"/>
          <p:cNvSpPr>
            <a:spLocks noGrp="1"/>
          </p:cNvSpPr>
          <p:nvPr>
            <p:ph sz="half" idx="13"/>
          </p:nvPr>
        </p:nvSpPr>
        <p:spPr>
          <a:xfrm>
            <a:off x="471095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779462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275A3-C4DF-0447-91B2-AA95C08E5C64}" type="datetimeFigureOut">
              <a:rPr lang="en-US" smtClean="0"/>
              <a:t>10/26/12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E0BF0-8175-7645-B55E-F99F6688538A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Content Placeholder 2"/>
          <p:cNvSpPr>
            <a:spLocks noGrp="1"/>
          </p:cNvSpPr>
          <p:nvPr>
            <p:ph sz="half" idx="14"/>
          </p:nvPr>
        </p:nvSpPr>
        <p:spPr>
          <a:xfrm>
            <a:off x="77946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5"/>
          </p:nvPr>
        </p:nvSpPr>
        <p:spPr>
          <a:xfrm>
            <a:off x="77946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4" name="Content Placeholder 2"/>
          <p:cNvSpPr>
            <a:spLocks noGrp="1"/>
          </p:cNvSpPr>
          <p:nvPr>
            <p:ph sz="half" idx="1"/>
          </p:nvPr>
        </p:nvSpPr>
        <p:spPr>
          <a:xfrm>
            <a:off x="471095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3"/>
          </p:nvPr>
        </p:nvSpPr>
        <p:spPr>
          <a:xfrm>
            <a:off x="471095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275A3-C4DF-0447-91B2-AA95C08E5C64}" type="datetimeFigureOut">
              <a:rPr lang="en-US" smtClean="0"/>
              <a:t>10/26/12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E0BF0-8175-7645-B55E-F99F668853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 Diagonal Corner Rectangle 7"/>
          <p:cNvSpPr/>
          <p:nvPr/>
        </p:nvSpPr>
        <p:spPr>
          <a:xfrm>
            <a:off x="189707" y="189707"/>
            <a:ext cx="8764587" cy="6478587"/>
          </a:xfrm>
          <a:prstGeom prst="round2DiagRect">
            <a:avLst>
              <a:gd name="adj1" fmla="val 9416"/>
              <a:gd name="adj2" fmla="val 0"/>
            </a:avLst>
          </a:prstGeom>
          <a:gradFill>
            <a:gsLst>
              <a:gs pos="17000">
                <a:schemeClr val="bg2"/>
              </a:gs>
              <a:gs pos="100000">
                <a:schemeClr val="tx2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9463" y="381000"/>
            <a:ext cx="7583487" cy="1044388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828800"/>
            <a:ext cx="7583487" cy="42089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1000" y="6288741"/>
            <a:ext cx="188753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48E275A3-C4DF-0447-91B2-AA95C08E5C64}" type="datetimeFigureOut">
              <a:rPr lang="en-US" smtClean="0"/>
              <a:t>10/26/12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4615" y="6288741"/>
            <a:ext cx="52387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4411" y="219635"/>
            <a:ext cx="493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F54E0BF0-8175-7645-B55E-F99F6688538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3" r:id="rId1"/>
    <p:sldLayoutId id="2147483724" r:id="rId2"/>
    <p:sldLayoutId id="2147483725" r:id="rId3"/>
    <p:sldLayoutId id="2147483726" r:id="rId4"/>
    <p:sldLayoutId id="2147483727" r:id="rId5"/>
    <p:sldLayoutId id="2147483728" r:id="rId6"/>
    <p:sldLayoutId id="2147483729" r:id="rId7"/>
    <p:sldLayoutId id="2147483730" r:id="rId8"/>
    <p:sldLayoutId id="2147483731" r:id="rId9"/>
    <p:sldLayoutId id="2147483732" r:id="rId10"/>
    <p:sldLayoutId id="2147483733" r:id="rId11"/>
    <p:sldLayoutId id="2147483734" r:id="rId12"/>
    <p:sldLayoutId id="2147483735" r:id="rId13"/>
    <p:sldLayoutId id="2147483736" r:id="rId14"/>
    <p:sldLayoutId id="2147483737" r:id="rId15"/>
    <p:sldLayoutId id="2147483738" r:id="rId16"/>
  </p:sldLayoutIdLst>
  <p:txStyles>
    <p:titleStyle>
      <a:lvl1pPr algn="l" defTabSz="914400" rtl="0" eaLnBrk="1" latinLnBrk="0" hangingPunct="1">
        <a:spcBef>
          <a:spcPct val="0"/>
        </a:spcBef>
        <a:buNone/>
        <a:defRPr sz="38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82575" indent="-282575" algn="l" defTabSz="914400" rtl="0" eaLnBrk="1" latinLnBrk="0" hangingPunct="1">
        <a:spcBef>
          <a:spcPts val="2000"/>
        </a:spcBef>
        <a:buFont typeface="Wingdings 2" pitchFamily="18" charset="2"/>
        <a:buChar char=""/>
        <a:defRPr sz="2200" kern="1200">
          <a:solidFill>
            <a:schemeClr val="bg1"/>
          </a:solidFill>
          <a:latin typeface="+mn-lt"/>
          <a:ea typeface="+mn-ea"/>
          <a:cs typeface="+mn-cs"/>
        </a:defRPr>
      </a:lvl1pPr>
      <a:lvl2pPr marL="577850" indent="-295275" algn="l" defTabSz="914400" rtl="0" eaLnBrk="1" latinLnBrk="0" hangingPunct="1">
        <a:spcBef>
          <a:spcPts val="600"/>
        </a:spcBef>
        <a:buFont typeface="Wingdings 2" pitchFamily="18" charset="2"/>
        <a:buChar char=""/>
        <a:defRPr sz="2000" kern="1200">
          <a:solidFill>
            <a:schemeClr val="bg1"/>
          </a:solidFill>
          <a:latin typeface="+mn-lt"/>
          <a:ea typeface="+mn-ea"/>
          <a:cs typeface="+mn-cs"/>
        </a:defRPr>
      </a:lvl2pPr>
      <a:lvl3pPr marL="860425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latin typeface="+mn-lt"/>
          <a:ea typeface="+mn-ea"/>
          <a:cs typeface="+mn-cs"/>
        </a:defRPr>
      </a:lvl3pPr>
      <a:lvl4pPr marL="1143000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1425575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1711325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 smtClean="0">
          <a:solidFill>
            <a:schemeClr val="bg1"/>
          </a:solidFill>
          <a:latin typeface="+mn-lt"/>
          <a:ea typeface="+mn-ea"/>
          <a:cs typeface="+mn-cs"/>
        </a:defRPr>
      </a:lvl6pPr>
      <a:lvl7pPr marL="2000250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 smtClean="0">
          <a:solidFill>
            <a:schemeClr val="bg1"/>
          </a:solidFill>
          <a:latin typeface="+mn-lt"/>
          <a:ea typeface="+mn-ea"/>
          <a:cs typeface="+mn-cs"/>
        </a:defRPr>
      </a:lvl7pPr>
      <a:lvl8pPr marL="2290763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 smtClean="0">
          <a:solidFill>
            <a:schemeClr val="bg1"/>
          </a:solidFill>
          <a:latin typeface="+mn-lt"/>
          <a:ea typeface="+mn-ea"/>
          <a:cs typeface="+mn-cs"/>
        </a:defRPr>
      </a:lvl8pPr>
      <a:lvl9pPr marL="2571750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>
          <a:solidFill>
            <a:schemeClr val="bg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image" Target="../media/image9.png"/><Relationship Id="rId3" Type="http://schemas.openxmlformats.org/officeDocument/2006/relationships/image" Target="../media/image10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migrc.org/lynchscreening" TargetMode="External"/><Relationship Id="rId3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Database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6467" y="0"/>
            <a:ext cx="5731467" cy="18432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40790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Goals</a:t>
            </a:r>
            <a:endParaRPr lang="en-US" sz="4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r="88486"/>
          <a:stretch/>
        </p:blipFill>
        <p:spPr>
          <a:xfrm>
            <a:off x="-16466" y="0"/>
            <a:ext cx="659934" cy="1843218"/>
          </a:xfrm>
          <a:prstGeom prst="rect">
            <a:avLst/>
          </a:prstGeom>
        </p:spPr>
      </p:pic>
      <p:sp>
        <p:nvSpPr>
          <p:cNvPr id="5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Surveillance of routine LS screening on newly diagnosed CRC (HP 2020)</a:t>
            </a:r>
          </a:p>
          <a:p>
            <a:r>
              <a:rPr lang="en-US" dirty="0" smtClean="0"/>
              <a:t>Data to answer questions regarding efficacy, efficiency, utility</a:t>
            </a:r>
          </a:p>
          <a:p>
            <a:r>
              <a:rPr lang="en-US" dirty="0" smtClean="0"/>
              <a:t>Incentive for institutions to collect data</a:t>
            </a:r>
          </a:p>
          <a:p>
            <a:r>
              <a:rPr lang="en-US" dirty="0" smtClean="0"/>
              <a:t>Data to support institution infrastructure investment</a:t>
            </a:r>
          </a:p>
          <a:p>
            <a:r>
              <a:rPr lang="en-US" dirty="0" smtClean="0"/>
              <a:t>Incentive for new institutions to initiate  screening</a:t>
            </a:r>
          </a:p>
          <a:p>
            <a:r>
              <a:rPr lang="en-US" dirty="0" smtClean="0"/>
              <a:t>Data to support mandate for insurance to cover LS screening/GC/testing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328678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779463" y="1828800"/>
            <a:ext cx="7583487" cy="4370036"/>
          </a:xfrm>
        </p:spPr>
        <p:txBody>
          <a:bodyPr/>
          <a:lstStyle/>
          <a:p>
            <a:r>
              <a:rPr lang="en-US" dirty="0" smtClean="0"/>
              <a:t>Data on screening non-CRC LS cancers to support additional recommendations</a:t>
            </a:r>
          </a:p>
          <a:p>
            <a:r>
              <a:rPr lang="en-US" dirty="0" smtClean="0"/>
              <a:t>Data regarding test uptake by </a:t>
            </a:r>
            <a:r>
              <a:rPr lang="en-US" dirty="0" err="1" smtClean="0"/>
              <a:t>proband</a:t>
            </a:r>
            <a:r>
              <a:rPr lang="en-US" dirty="0" smtClean="0"/>
              <a:t> and relatives in “real world” settings</a:t>
            </a:r>
          </a:p>
          <a:p>
            <a:r>
              <a:rPr lang="en-US" dirty="0" smtClean="0"/>
              <a:t>Data regarding clinical and family history of mutation positive cases identified</a:t>
            </a:r>
          </a:p>
          <a:p>
            <a:r>
              <a:rPr lang="en-US" dirty="0" smtClean="0"/>
              <a:t>Identify “index” cases for further data collection via collaborative research efforts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r="88486"/>
          <a:stretch/>
        </p:blipFill>
        <p:spPr>
          <a:xfrm>
            <a:off x="-16466" y="0"/>
            <a:ext cx="659934" cy="18432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6588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r="88486"/>
          <a:stretch/>
        </p:blipFill>
        <p:spPr>
          <a:xfrm>
            <a:off x="-16466" y="0"/>
            <a:ext cx="659934" cy="1843218"/>
          </a:xfrm>
          <a:prstGeom prst="rect">
            <a:avLst/>
          </a:prstGeom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1119454" y="1105148"/>
            <a:ext cx="7567346" cy="2590799"/>
          </a:xfrm>
          <a:prstGeom prst="rect">
            <a:avLst/>
          </a:prstGeom>
        </p:spPr>
        <p:txBody>
          <a:bodyPr>
            <a:noAutofit/>
          </a:bodyPr>
          <a:lstStyle>
            <a:lvl1pPr marL="282575" indent="-282575" algn="l" defTabSz="914400" rtl="0" eaLnBrk="1" latinLnBrk="0" hangingPunct="1">
              <a:spcBef>
                <a:spcPts val="2000"/>
              </a:spcBef>
              <a:buFont typeface="Wingdings 2" pitchFamily="18" charset="2"/>
              <a:buChar char=""/>
              <a:defRPr sz="2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577850" indent="-295275" algn="l" defTabSz="914400" rtl="0" eaLnBrk="1" latinLnBrk="0" hangingPunct="1">
              <a:spcBef>
                <a:spcPts val="600"/>
              </a:spcBef>
              <a:buFont typeface="Wingdings 2" pitchFamily="18" charset="2"/>
              <a:buChar char="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860425" indent="-282575" algn="l" defTabSz="914400" rtl="0" eaLnBrk="1" latinLnBrk="0" hangingPunct="1">
              <a:spcBef>
                <a:spcPts val="600"/>
              </a:spcBef>
              <a:buFont typeface="Wingdings 2" pitchFamily="18" charset="2"/>
              <a:buChar char=""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143000" indent="-282575" algn="l" defTabSz="914400" rtl="0" eaLnBrk="1" latinLnBrk="0" hangingPunct="1">
              <a:spcBef>
                <a:spcPts val="600"/>
              </a:spcBef>
              <a:buFont typeface="Wingdings 2" pitchFamily="18" charset="2"/>
              <a:buChar char=""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1425575" indent="-282575" algn="l" defTabSz="914400" rtl="0" eaLnBrk="1" latinLnBrk="0" hangingPunct="1">
              <a:spcBef>
                <a:spcPts val="600"/>
              </a:spcBef>
              <a:buFont typeface="Wingdings 2" pitchFamily="18" charset="2"/>
              <a:buChar char=""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1711325" indent="-288925" algn="l" defTabSz="914400" rtl="0" eaLnBrk="1" latinLnBrk="0" hangingPunct="1">
              <a:spcBef>
                <a:spcPct val="20000"/>
              </a:spcBef>
              <a:buFont typeface="Wingdings 2" pitchFamily="18" charset="2"/>
              <a:buChar char=""/>
              <a:defRPr lang="en-US" sz="180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6pPr>
            <a:lvl7pPr marL="2000250" indent="-288925" algn="l" defTabSz="914400" rtl="0" eaLnBrk="1" latinLnBrk="0" hangingPunct="1">
              <a:spcBef>
                <a:spcPct val="20000"/>
              </a:spcBef>
              <a:buFont typeface="Wingdings 2" pitchFamily="18" charset="2"/>
              <a:buChar char=""/>
              <a:defRPr lang="en-US" sz="180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7pPr>
            <a:lvl8pPr marL="2290763" indent="-288925" algn="l" defTabSz="914400" rtl="0" eaLnBrk="1" latinLnBrk="0" hangingPunct="1">
              <a:spcBef>
                <a:spcPct val="20000"/>
              </a:spcBef>
              <a:buFont typeface="Wingdings 2" pitchFamily="18" charset="2"/>
              <a:buChar char=""/>
              <a:defRPr lang="en-US" sz="180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8pPr>
            <a:lvl9pPr marL="2571750" indent="-288925" algn="l" defTabSz="914400" rtl="0" eaLnBrk="1" latinLnBrk="0" hangingPunct="1">
              <a:spcBef>
                <a:spcPct val="20000"/>
              </a:spcBef>
              <a:buFont typeface="Wingdings 2" pitchFamily="18" charset="2"/>
              <a:buChar char=""/>
              <a:defRPr lang="en-US" sz="1800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 smtClean="0"/>
              <a:t>How much do we </a:t>
            </a:r>
            <a:r>
              <a:rPr lang="en-US" sz="2800" i="1" dirty="0" smtClean="0"/>
              <a:t>need</a:t>
            </a:r>
            <a:r>
              <a:rPr lang="en-US" sz="2800" dirty="0" smtClean="0"/>
              <a:t> to include to answer key questions</a:t>
            </a:r>
          </a:p>
          <a:p>
            <a:pPr>
              <a:buFont typeface="Wingdings 2" pitchFamily="18" charset="2"/>
              <a:buNone/>
            </a:pPr>
            <a:r>
              <a:rPr lang="en-US" sz="2800" dirty="0" smtClean="0"/>
              <a:t>				vs.</a:t>
            </a:r>
          </a:p>
          <a:p>
            <a:r>
              <a:rPr lang="en-US" sz="2800" dirty="0" smtClean="0"/>
              <a:t>How much we’d </a:t>
            </a:r>
            <a:r>
              <a:rPr lang="en-US" sz="2800" i="1" dirty="0" smtClean="0"/>
              <a:t>like</a:t>
            </a:r>
            <a:r>
              <a:rPr lang="en-US" sz="2800" dirty="0" smtClean="0"/>
              <a:t> to include to answer all the questions we have</a:t>
            </a:r>
            <a:endParaRPr lang="en-US" sz="2800" dirty="0"/>
          </a:p>
        </p:txBody>
      </p:sp>
      <p:pic>
        <p:nvPicPr>
          <p:cNvPr id="6" name="Picture 2" descr="C:\Documents and Settings\cbellcr\Local Settings\Temporary Internet Files\Content.IE5\E161NJR8\MC900391156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38538" y="4122115"/>
            <a:ext cx="2500262" cy="243108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808887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r="88486"/>
          <a:stretch/>
        </p:blipFill>
        <p:spPr>
          <a:xfrm>
            <a:off x="-16466" y="0"/>
            <a:ext cx="659934" cy="1843218"/>
          </a:xfrm>
          <a:prstGeom prst="rect">
            <a:avLst/>
          </a:prstGeom>
        </p:spPr>
      </p:pic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779463" y="1613559"/>
            <a:ext cx="7583487" cy="4563749"/>
          </a:xfrm>
        </p:spPr>
        <p:txBody>
          <a:bodyPr>
            <a:normAutofit/>
          </a:bodyPr>
          <a:lstStyle/>
          <a:p>
            <a:r>
              <a:rPr lang="en-US" dirty="0" smtClean="0"/>
              <a:t>Key content elements proposed and discussed at Sept 2011 meeting</a:t>
            </a:r>
          </a:p>
          <a:p>
            <a:r>
              <a:rPr lang="en-US" dirty="0" smtClean="0"/>
              <a:t>Database subcommittee:</a:t>
            </a:r>
          </a:p>
          <a:p>
            <a:pPr lvl="1"/>
            <a:r>
              <a:rPr lang="en-US" dirty="0" err="1" smtClean="0"/>
              <a:t>Lisen</a:t>
            </a:r>
            <a:r>
              <a:rPr lang="en-US" dirty="0" smtClean="0"/>
              <a:t> </a:t>
            </a:r>
            <a:r>
              <a:rPr lang="en-US" dirty="0" err="1" smtClean="0"/>
              <a:t>Axell</a:t>
            </a:r>
            <a:endParaRPr lang="en-US" dirty="0" smtClean="0"/>
          </a:p>
          <a:p>
            <a:pPr lvl="1"/>
            <a:r>
              <a:rPr lang="en-US" dirty="0" smtClean="0"/>
              <a:t>Cecelia Bellcross</a:t>
            </a:r>
          </a:p>
          <a:p>
            <a:pPr lvl="1"/>
            <a:r>
              <a:rPr lang="en-US" dirty="0" smtClean="0"/>
              <a:t>Amie Blanco</a:t>
            </a:r>
          </a:p>
          <a:p>
            <a:pPr lvl="1"/>
            <a:r>
              <a:rPr lang="en-US" dirty="0" err="1"/>
              <a:t>Anu</a:t>
            </a:r>
            <a:r>
              <a:rPr lang="en-US" dirty="0"/>
              <a:t> </a:t>
            </a:r>
            <a:r>
              <a:rPr lang="en-US" dirty="0" smtClean="0"/>
              <a:t>Chittenden</a:t>
            </a:r>
          </a:p>
          <a:p>
            <a:pPr lvl="1"/>
            <a:r>
              <a:rPr lang="en-US" dirty="0" smtClean="0"/>
              <a:t>Linda </a:t>
            </a:r>
            <a:r>
              <a:rPr lang="en-US" dirty="0" err="1" smtClean="0"/>
              <a:t>Farkas</a:t>
            </a:r>
            <a:endParaRPr lang="en-US" dirty="0" smtClean="0"/>
          </a:p>
          <a:p>
            <a:r>
              <a:rPr lang="en-US" dirty="0" smtClean="0"/>
              <a:t>Greg </a:t>
            </a:r>
            <a:r>
              <a:rPr lang="en-US" dirty="0" err="1" smtClean="0"/>
              <a:t>Sundberg</a:t>
            </a:r>
            <a:r>
              <a:rPr lang="en-US" dirty="0" smtClean="0"/>
              <a:t> – programmer</a:t>
            </a:r>
          </a:p>
          <a:p>
            <a:r>
              <a:rPr lang="en-US" dirty="0" smtClean="0"/>
              <a:t>Sarah Mange – data output expert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29503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3" y="1828799"/>
            <a:ext cx="8062912" cy="4721825"/>
          </a:xfrm>
        </p:spPr>
        <p:txBody>
          <a:bodyPr>
            <a:normAutofit/>
          </a:bodyPr>
          <a:lstStyle/>
          <a:p>
            <a:r>
              <a:rPr lang="en-US" dirty="0" smtClean="0"/>
              <a:t>Housed on MI Public Health Institute Server</a:t>
            </a:r>
          </a:p>
          <a:p>
            <a:r>
              <a:rPr lang="en-US" dirty="0" smtClean="0"/>
              <a:t>Secured/HIPPA compliant</a:t>
            </a:r>
          </a:p>
          <a:p>
            <a:r>
              <a:rPr lang="en-US" dirty="0" smtClean="0"/>
              <a:t>System administrators – LSSN Board</a:t>
            </a:r>
          </a:p>
          <a:p>
            <a:r>
              <a:rPr lang="en-US" dirty="0" smtClean="0"/>
              <a:t>Approved sites: Location Managers – site administration:</a:t>
            </a:r>
          </a:p>
          <a:p>
            <a:pPr lvl="1"/>
            <a:r>
              <a:rPr lang="en-US" dirty="0" smtClean="0"/>
              <a:t>access to own data at any time</a:t>
            </a:r>
          </a:p>
          <a:p>
            <a:pPr lvl="1"/>
            <a:r>
              <a:rPr lang="en-US" dirty="0" smtClean="0"/>
              <a:t>generate reports on own data (use for internal tracking)</a:t>
            </a:r>
          </a:p>
          <a:p>
            <a:pPr lvl="1"/>
            <a:r>
              <a:rPr lang="en-US" dirty="0" smtClean="0"/>
              <a:t>add in-system users/passwords and determine their access (data entry only, generate reports, etc.)</a:t>
            </a:r>
          </a:p>
          <a:p>
            <a:r>
              <a:rPr lang="en-US" u="sng" dirty="0">
                <a:hlinkClick r:id="rId2"/>
              </a:rPr>
              <a:t>https://migrc.org/lynchscreening</a:t>
            </a:r>
            <a:endParaRPr lang="en-US" u="sng" dirty="0"/>
          </a:p>
          <a:p>
            <a:endParaRPr lang="en-US" dirty="0"/>
          </a:p>
          <a:p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/>
          <a:srcRect r="88486"/>
          <a:stretch/>
        </p:blipFill>
        <p:spPr>
          <a:xfrm>
            <a:off x="-16466" y="0"/>
            <a:ext cx="659934" cy="18432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26190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3" y="1828800"/>
            <a:ext cx="7583487" cy="4580734"/>
          </a:xfrm>
        </p:spPr>
        <p:txBody>
          <a:bodyPr/>
          <a:lstStyle/>
          <a:p>
            <a:r>
              <a:rPr lang="en-US" dirty="0" smtClean="0"/>
              <a:t>Need for some final database programming – looking for someone who might be able to do “pro bono” as funds exhausted</a:t>
            </a:r>
          </a:p>
          <a:p>
            <a:r>
              <a:rPr lang="en-US" dirty="0" smtClean="0"/>
              <a:t>Complete manual</a:t>
            </a:r>
          </a:p>
          <a:p>
            <a:r>
              <a:rPr lang="en-US" dirty="0"/>
              <a:t>Volunteers to beta test </a:t>
            </a:r>
            <a:r>
              <a:rPr lang="en-US" dirty="0" smtClean="0"/>
              <a:t>with manual</a:t>
            </a:r>
          </a:p>
          <a:p>
            <a:r>
              <a:rPr lang="en-US" dirty="0" smtClean="0"/>
              <a:t>IRB process</a:t>
            </a:r>
          </a:p>
          <a:p>
            <a:r>
              <a:rPr lang="en-US" dirty="0" smtClean="0"/>
              <a:t>Pending RO3 – select data dump/entry assistance</a:t>
            </a:r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r="88486"/>
          <a:stretch/>
        </p:blipFill>
        <p:spPr>
          <a:xfrm>
            <a:off x="-16466" y="0"/>
            <a:ext cx="659934" cy="18432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31591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Revolution">
  <a:themeElements>
    <a:clrScheme name="Expo">
      <a:dk1>
        <a:sysClr val="windowText" lastClr="000000"/>
      </a:dk1>
      <a:lt1>
        <a:sysClr val="window" lastClr="FFFFFF"/>
      </a:lt1>
      <a:dk2>
        <a:srgbClr val="263B86"/>
      </a:dk2>
      <a:lt2>
        <a:srgbClr val="76B6F2"/>
      </a:lt2>
      <a:accent1>
        <a:srgbClr val="FBC01E"/>
      </a:accent1>
      <a:accent2>
        <a:srgbClr val="EFE1A2"/>
      </a:accent2>
      <a:accent3>
        <a:srgbClr val="FA8716"/>
      </a:accent3>
      <a:accent4>
        <a:srgbClr val="BE0204"/>
      </a:accent4>
      <a:accent5>
        <a:srgbClr val="640F10"/>
      </a:accent5>
      <a:accent6>
        <a:srgbClr val="7E13E3"/>
      </a:accent6>
      <a:hlink>
        <a:srgbClr val="D2D200"/>
      </a:hlink>
      <a:folHlink>
        <a:srgbClr val="D0B9F8"/>
      </a:folHlink>
    </a:clrScheme>
    <a:fontScheme name="Summer">
      <a:majorFont>
        <a:latin typeface="Century Gothic"/>
        <a:ea typeface=""/>
        <a:cs typeface=""/>
        <a:font script="Jpan" typeface="ヒラギノ丸ゴ Pro W4"/>
        <a:font script="Hans" typeface="宋体"/>
        <a:font script="Hant" typeface="新細明體"/>
      </a:majorFont>
      <a:minorFont>
        <a:latin typeface="Century Gothic"/>
        <a:ea typeface=""/>
        <a:cs typeface=""/>
        <a:font script="Jpan" typeface="ヒラギノ丸ゴ Pro W4"/>
        <a:font script="Hans" typeface="宋体"/>
        <a:font script="Hant" typeface="新細明體"/>
      </a:minorFont>
    </a:fontScheme>
    <a:fmtScheme name="Revolution">
      <a: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0800000">
              <a:srgbClr val="808080">
                <a:alpha val="75000"/>
              </a:srgbClr>
            </a:innerShdw>
          </a:effectLst>
        </a:effectStyle>
        <a:effectStyle>
          <a:effectLst>
            <a:innerShdw blurRad="50800" dist="25400" dir="13500000">
              <a:srgbClr val="808080">
                <a:alpha val="75000"/>
              </a:srgbClr>
            </a:innerShdw>
            <a:outerShdw blurRad="63500" dist="50800" dir="5400000" algn="br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1400000"/>
            </a:lightRig>
          </a:scene3d>
          <a:sp3d contourW="12700" prstMaterial="softmetal">
            <a:bevelT w="63500" h="254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Revolution.thmx</Template>
  <TotalTime>171</TotalTime>
  <Words>272</Words>
  <Application>Microsoft Macintosh PowerPoint</Application>
  <PresentationFormat>On-screen Show (4:3)</PresentationFormat>
  <Paragraphs>45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Revolution</vt:lpstr>
      <vt:lpstr>The Database</vt:lpstr>
      <vt:lpstr>Goals</vt:lpstr>
      <vt:lpstr>Goals</vt:lpstr>
      <vt:lpstr>PowerPoint Presentation</vt:lpstr>
      <vt:lpstr>Process</vt:lpstr>
      <vt:lpstr>Logistics</vt:lpstr>
      <vt:lpstr>Next Steps</vt:lpstr>
    </vt:vector>
  </TitlesOfParts>
  <Company>Emory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Database</dc:title>
  <dc:creator>Cecelia Bellcross</dc:creator>
  <cp:lastModifiedBy>Cecelia Bellcross</cp:lastModifiedBy>
  <cp:revision>14</cp:revision>
  <dcterms:created xsi:type="dcterms:W3CDTF">2012-10-26T11:16:21Z</dcterms:created>
  <dcterms:modified xsi:type="dcterms:W3CDTF">2012-10-26T14:08:10Z</dcterms:modified>
</cp:coreProperties>
</file>