
<file path=[Content_Types].xml><?xml version="1.0" encoding="utf-8"?>
<Types xmlns="http://schemas.openxmlformats.org/package/2006/content-types">
  <Override PartName="/_rels/.rels" ContentType="application/vnd.openxmlformats-package.relationships+xml"/>
  <Override PartName="/ppt/theme/theme2.xml" ContentType="application/vnd.openxmlformats-officedocument.theme+xml"/>
  <Override PartName="/ppt/theme/theme1.xml" ContentType="application/vnd.openxmlformats-officedocument.theme+xml"/>
  <Override PartName="/ppt/media/image1.png" ContentType="image/png"/>
  <Override PartName="/ppt/presentation.xml" ContentType="application/vnd.openxmlformats-officedocument.presentationml.presentation.main+xml"/>
  <Override PartName="/ppt/_rels/presentation.xml.rels" ContentType="application/vnd.openxmlformats-package.relationships+xml"/>
  <Override PartName="/ppt/slideMasters/_rels/slideMaster1.xml.rels" ContentType="application/vnd.openxmlformats-package.relationships+xml"/>
  <Override PartName="/ppt/slideMasters/_rels/slideMaster2.xml.rels" ContentType="application/vnd.openxmlformats-package.relationships+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slide2.xml" ContentType="application/vnd.openxmlformats-officedocument.presentationml.slide+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1.xml.rels" ContentType="application/vnd.openxmlformats-package.relationships+xml"/>
  <Override PartName="/ppt/slides/_rels/slide9.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5.xml.rels" ContentType="application/vnd.openxmlformats-package.relationships+xml"/>
  <Override PartName="/ppt/slides/_rels/slide2.xml.rels" ContentType="application/vnd.openxmlformats-package.relationships+xml"/>
  <Override PartName="/ppt/slides/slide5.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1.xml" ContentType="application/vnd.openxmlformats-officedocument.presentationml.slide+xml"/>
  <Override PartName="/ppt/slides/slide4.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50" r:id="rId3"/>
  </p:sldMasterIdLst>
  <p:sldIdLst>
    <p:sldId id="256" r:id="rId4"/>
    <p:sldId id="257" r:id="rId5"/>
    <p:sldId id="258" r:id="rId6"/>
    <p:sldId id="259" r:id="rId7"/>
    <p:sldId id="260" r:id="rId8"/>
    <p:sldId id="261" r:id="rId9"/>
    <p:sldId id="262" r:id="rId10"/>
    <p:sldId id="263" r:id="rId11"/>
    <p:sldId id="264" r:id="rId12"/>
    <p:sldId id="265" r:id="rId13"/>
    <p:sldId id="266" r:id="rId14"/>
  </p:sldIdLst>
  <p:sldSz cx="9144000" cy="6858000"/>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slideLayout1.xml><?xml version="1.0" encoding="utf-8"?>
<p:sldLayout xmlns:a="http://schemas.openxmlformats.org/drawingml/2006/main" xmlns:p="http://schemas.openxmlformats.org/presentationml/2006/main" xmlns:r="http://schemas.openxmlformats.org/officeDocument/2006/relationships" preserve="1" type="title">
  <p:cSld name="Title Slide">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preserve="1" type="title">
  <p:cSld name="Title Slide">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0" name="CustomShape 1"/>
          <p:cNvSpPr/>
          <p:nvPr/>
        </p:nvSpPr>
        <p:spPr>
          <a:xfrm>
            <a:off x="0" y="0"/>
            <a:ext cx="9143640" cy="6857640"/>
          </a:xfrm>
          <a:prstGeom prst="rect">
            <a:avLst/>
          </a:prstGeom>
          <a:solidFill>
            <a:srgbClr val="ffffff"/>
          </a:solidFill>
        </p:spPr>
      </p:sp>
      <p:sp>
        <p:nvSpPr>
          <p:cNvPr id="1" name="CustomShape 2"/>
          <p:cNvSpPr/>
          <p:nvPr/>
        </p:nvSpPr>
        <p:spPr>
          <a:xfrm>
            <a:off x="91440" y="101520"/>
            <a:ext cx="8960760" cy="6664680"/>
          </a:xfrm>
          <a:prstGeom prst="roundRect">
            <a:avLst>
              <a:gd fmla="val 3600" name="adj"/>
            </a:avLst>
          </a:prstGeom>
          <a:solidFill>
            <a:srgbClr val="93a299"/>
          </a:solidFill>
        </p:spPr>
      </p:sp>
      <p:sp>
        <p:nvSpPr>
          <p:cNvPr id="2" name="CustomShape 3"/>
          <p:cNvSpPr/>
          <p:nvPr/>
        </p:nvSpPr>
        <p:spPr>
          <a:xfrm>
            <a:off x="274320" y="278280"/>
            <a:ext cx="8595000" cy="1325520"/>
          </a:xfrm>
          <a:prstGeom prst="rect">
            <a:avLst/>
          </a:prstGeom>
          <a:solidFill>
            <a:srgbClr val="ffffff"/>
          </a:solidFill>
        </p:spPr>
      </p:sp>
      <p:sp>
        <p:nvSpPr>
          <p:cNvPr id="3" name="CustomShape 4"/>
          <p:cNvSpPr/>
          <p:nvPr/>
        </p:nvSpPr>
        <p:spPr>
          <a:xfrm>
            <a:off x="372960" y="372960"/>
            <a:ext cx="8380080" cy="1118160"/>
          </a:xfrm>
          <a:prstGeom prst="rect">
            <a:avLst/>
          </a:prstGeom>
          <a:solidFill>
            <a:srgbClr val="ffffff"/>
          </a:solidFill>
        </p:spPr>
      </p:sp>
      <p:sp>
        <p:nvSpPr>
          <p:cNvPr id="4" name="CustomShape 5"/>
          <p:cNvSpPr/>
          <p:nvPr/>
        </p:nvSpPr>
        <p:spPr>
          <a:xfrm>
            <a:off x="0" y="0"/>
            <a:ext cx="9143640" cy="6857640"/>
          </a:xfrm>
          <a:prstGeom prst="rect">
            <a:avLst/>
          </a:prstGeom>
          <a:solidFill>
            <a:srgbClr val="ffffff"/>
          </a:solidFill>
        </p:spPr>
      </p:sp>
      <p:sp>
        <p:nvSpPr>
          <p:cNvPr id="5" name="CustomShape 6"/>
          <p:cNvSpPr/>
          <p:nvPr/>
        </p:nvSpPr>
        <p:spPr>
          <a:xfrm>
            <a:off x="91440" y="101520"/>
            <a:ext cx="8960760" cy="6664680"/>
          </a:xfrm>
          <a:prstGeom prst="roundRect">
            <a:avLst>
              <a:gd fmla="val 3600" name="adj"/>
            </a:avLst>
          </a:prstGeom>
          <a:solidFill>
            <a:srgbClr val="93a299"/>
          </a:solidFill>
        </p:spPr>
      </p:sp>
      <p:sp>
        <p:nvSpPr>
          <p:cNvPr id="6" name="PlaceHolder 7"/>
          <p:cNvSpPr>
            <a:spLocks noGrp="1"/>
          </p:cNvSpPr>
          <p:nvPr>
            <p:ph type="dt"/>
          </p:nvPr>
        </p:nvSpPr>
        <p:spPr>
          <a:xfrm>
            <a:off x="457200" y="6356520"/>
            <a:ext cx="2133360" cy="364680"/>
          </a:xfrm>
          <a:prstGeom prst="rect">
            <a:avLst/>
          </a:prstGeom>
        </p:spPr>
        <p:txBody>
          <a:bodyPr bIns="45000" lIns="90000" rIns="90000" tIns="45000"/>
          <a:p>
            <a:r>
              <a:rPr lang="en-US" sz="1200">
                <a:solidFill>
                  <a:srgbClr val="564b3c"/>
                </a:solidFill>
                <a:latin typeface="Century Gothic"/>
              </a:rPr>
              <a:t>2/23/12</a:t>
            </a:r>
            <a:endParaRPr/>
          </a:p>
        </p:txBody>
      </p:sp>
      <p:sp>
        <p:nvSpPr>
          <p:cNvPr id="7" name="TextShape 8"/>
          <p:cNvSpPr txBox="1"/>
          <p:nvPr/>
        </p:nvSpPr>
        <p:spPr>
          <a:xfrm>
            <a:off x="3124080" y="6356520"/>
            <a:ext cx="2895120" cy="364680"/>
          </a:xfrm>
          <a:prstGeom prst="rect">
            <a:avLst/>
          </a:prstGeom>
        </p:spPr>
      </p:sp>
      <p:sp>
        <p:nvSpPr>
          <p:cNvPr id="8" name="CustomShape 9"/>
          <p:cNvSpPr/>
          <p:nvPr/>
        </p:nvSpPr>
        <p:spPr>
          <a:xfrm>
            <a:off x="345600" y="2942640"/>
            <a:ext cx="7147440" cy="2463480"/>
          </a:xfrm>
          <a:prstGeom prst="rect">
            <a:avLst/>
          </a:prstGeom>
          <a:solidFill>
            <a:srgbClr val="ffffff"/>
          </a:solidFill>
        </p:spPr>
      </p:sp>
      <p:sp>
        <p:nvSpPr>
          <p:cNvPr id="9" name="CustomShape 10"/>
          <p:cNvSpPr/>
          <p:nvPr/>
        </p:nvSpPr>
        <p:spPr>
          <a:xfrm>
            <a:off x="7572600" y="2944800"/>
            <a:ext cx="1190160" cy="2459520"/>
          </a:xfrm>
          <a:prstGeom prst="rect">
            <a:avLst/>
          </a:prstGeom>
          <a:solidFill>
            <a:srgbClr val="ffffff"/>
          </a:solidFill>
        </p:spPr>
      </p:sp>
      <p:sp>
        <p:nvSpPr>
          <p:cNvPr id="10" name="CustomShape 11"/>
          <p:cNvSpPr/>
          <p:nvPr/>
        </p:nvSpPr>
        <p:spPr>
          <a:xfrm>
            <a:off x="7712640" y="3136680"/>
            <a:ext cx="909720" cy="2075400"/>
          </a:xfrm>
          <a:prstGeom prst="rect">
            <a:avLst/>
          </a:prstGeom>
          <a:solidFill>
            <a:srgbClr val="b5ae53"/>
          </a:solidFill>
          <a:ln w="6480">
            <a:solidFill>
              <a:srgbClr val="6b7d72"/>
            </a:solidFill>
            <a:round/>
          </a:ln>
        </p:spPr>
      </p:sp>
      <p:sp>
        <p:nvSpPr>
          <p:cNvPr id="11" name="CustomShape 12"/>
          <p:cNvSpPr/>
          <p:nvPr/>
        </p:nvSpPr>
        <p:spPr>
          <a:xfrm>
            <a:off x="445320" y="3055680"/>
            <a:ext cx="6947640" cy="2244960"/>
          </a:xfrm>
          <a:prstGeom prst="rect">
            <a:avLst/>
          </a:prstGeom>
          <a:solidFill>
            <a:srgbClr val="ffffff"/>
          </a:solidFill>
        </p:spPr>
      </p:sp>
      <p:sp>
        <p:nvSpPr>
          <p:cNvPr id="12" name="PlaceHolder 13"/>
          <p:cNvSpPr>
            <a:spLocks noGrp="1"/>
          </p:cNvSpPr>
          <p:nvPr>
            <p:ph type="sldNum"/>
          </p:nvPr>
        </p:nvSpPr>
        <p:spPr>
          <a:xfrm>
            <a:off x="7786800" y="4625280"/>
            <a:ext cx="761760" cy="456840"/>
          </a:xfrm>
          <a:prstGeom prst="rect">
            <a:avLst/>
          </a:prstGeom>
        </p:spPr>
        <p:txBody>
          <a:bodyPr bIns="45000" lIns="90000" rIns="90000" tIns="45000"/>
          <a:p>
            <a:fld id="{511111C1-41F1-4141-B1F1-D151E1611101}" type="slidenum">
              <a:rPr lang="en-US" sz="2800">
                <a:solidFill>
                  <a:srgbClr val="47534c"/>
                </a:solidFill>
                <a:latin typeface="Century Gothic"/>
              </a:rPr>
              <a:t>&lt;number&gt;</a:t>
            </a:fld>
            <a:endParaRPr/>
          </a:p>
        </p:txBody>
      </p:sp>
      <p:sp>
        <p:nvSpPr>
          <p:cNvPr id="13" name="CustomShape 14"/>
          <p:cNvSpPr/>
          <p:nvPr/>
        </p:nvSpPr>
        <p:spPr>
          <a:xfrm>
            <a:off x="541800" y="4559400"/>
            <a:ext cx="6754680" cy="663840"/>
          </a:xfrm>
          <a:prstGeom prst="rect">
            <a:avLst/>
          </a:prstGeom>
          <a:solidFill>
            <a:srgbClr val="93a299"/>
          </a:solidFill>
        </p:spPr>
      </p:sp>
      <p:sp>
        <p:nvSpPr>
          <p:cNvPr id="14" name="CustomShape 15"/>
          <p:cNvSpPr/>
          <p:nvPr/>
        </p:nvSpPr>
        <p:spPr>
          <a:xfrm>
            <a:off x="538920" y="3139560"/>
            <a:ext cx="6760440" cy="2077200"/>
          </a:xfrm>
          <a:prstGeom prst="rect">
            <a:avLst/>
          </a:prstGeom>
          <a:ln w="6480">
            <a:solidFill>
              <a:srgbClr val="6b7d72"/>
            </a:solidFill>
            <a:round/>
          </a:ln>
        </p:spPr>
      </p:sp>
      <p:sp>
        <p:nvSpPr>
          <p:cNvPr id="15" name="PlaceHolder 16"/>
          <p:cNvSpPr>
            <a:spLocks noGrp="1"/>
          </p:cNvSpPr>
          <p:nvPr>
            <p:ph type="title"/>
          </p:nvPr>
        </p:nvSpPr>
        <p:spPr>
          <a:xfrm>
            <a:off x="604800" y="3227040"/>
            <a:ext cx="6629040" cy="1218960"/>
          </a:xfrm>
          <a:prstGeom prst="rect">
            <a:avLst/>
          </a:prstGeom>
        </p:spPr>
        <p:txBody>
          <a:bodyPr anchor="b" bIns="45000" lIns="90000" rIns="90000" tIns="45000"/>
          <a:p>
            <a:pPr algn="ctr"/>
            <a:r>
              <a:rPr lang="en-US" sz="4000">
                <a:solidFill>
                  <a:srgbClr val="47534c"/>
                </a:solidFill>
                <a:latin typeface="Book Antiqua"/>
              </a:rPr>
              <a:t>Click to edit the title text formatClick to edit Master title style</a:t>
            </a:r>
            <a:endParaRPr/>
          </a:p>
        </p:txBody>
      </p:sp>
      <p:sp>
        <p:nvSpPr>
          <p:cNvPr id="16" name="PlaceHolder 17"/>
          <p:cNvSpPr>
            <a:spLocks noGrp="1"/>
          </p:cNvSpPr>
          <p:nvPr>
            <p:ph type="body"/>
          </p:nvPr>
        </p:nvSpPr>
        <p:spPr>
          <a:xfrm>
            <a:off x="457200" y="1604520"/>
            <a:ext cx="8229240" cy="4525920"/>
          </a:xfrm>
          <a:prstGeom prst="rect">
            <a:avLst/>
          </a:prstGeom>
        </p:spPr>
        <p:txBody>
          <a:bodyPr bIns="0" lIns="0" rIns="0" tIns="0" wrap="none"/>
          <a:p>
            <a:pPr>
              <a:buSzPct val="45000"/>
              <a:buFont typeface="StarSymbol"/>
              <a:buChar char=""/>
            </a:pPr>
            <a:r>
              <a:rPr lang="en-US"/>
              <a:t>Click to edit the outline text format</a:t>
            </a:r>
            <a:endParaRPr/>
          </a:p>
          <a:p>
            <a:pPr lvl="1">
              <a:buSzPct val="45000"/>
              <a:buFont typeface="StarSymbol"/>
              <a:buChar char=""/>
            </a:pPr>
            <a:r>
              <a:rPr lang="en-US"/>
              <a:t>Second Outline Level</a:t>
            </a:r>
            <a:endParaRPr/>
          </a:p>
          <a:p>
            <a:pPr lvl="2">
              <a:buSzPct val="75000"/>
              <a:buFont typeface="StarSymbol"/>
              <a:buChar char=""/>
            </a:pPr>
            <a:r>
              <a:rPr lang="en-US"/>
              <a:t>Third Outline Level</a:t>
            </a:r>
            <a:endParaRPr/>
          </a:p>
          <a:p>
            <a:pPr lvl="3">
              <a:buSzPct val="45000"/>
              <a:buFont typeface="StarSymbol"/>
              <a:buChar char=""/>
            </a:pPr>
            <a:r>
              <a:rPr lang="en-US"/>
              <a:t>Fourth Outline Level</a:t>
            </a:r>
            <a:endParaRPr/>
          </a:p>
          <a:p>
            <a:pPr lvl="4">
              <a:buSzPct val="75000"/>
              <a:buFont typeface="StarSymbol"/>
              <a:buChar char=""/>
            </a:pPr>
            <a:r>
              <a:rPr lang="en-US"/>
              <a:t>Fifth Outline Level</a:t>
            </a:r>
            <a:endParaRPr/>
          </a:p>
          <a:p>
            <a:pPr lvl="5">
              <a:buSzPct val="45000"/>
              <a:buFont typeface="StarSymbol"/>
              <a:buChar char=""/>
            </a:pPr>
            <a:r>
              <a:rPr lang="en-US"/>
              <a:t>Sixth Outline Level</a:t>
            </a:r>
            <a:endParaRPr/>
          </a:p>
          <a:p>
            <a:pPr lvl="6">
              <a:buSzPct val="45000"/>
              <a:buFont typeface="StarSymbol"/>
              <a:buChar char=""/>
            </a:pPr>
            <a:r>
              <a:rPr lang="en-US"/>
              <a:t>Seventh Outline Level</a:t>
            </a:r>
            <a:endParaRPr/>
          </a:p>
          <a:p>
            <a:pPr lvl="7">
              <a:buSzPct val="45000"/>
              <a:buFont typeface="StarSymbol"/>
              <a:buChar char=""/>
            </a:pPr>
            <a:r>
              <a:rPr lang="en-US"/>
              <a:t>Eighth Outline Level</a:t>
            </a:r>
            <a:endParaRPr/>
          </a:p>
          <a:p>
            <a:pPr lvl="8">
              <a:buSzPct val="45000"/>
              <a:buFont typeface="StarSymbol"/>
              <a:buChar char=""/>
            </a:pPr>
            <a:r>
              <a:rPr lang="en-US"/>
              <a:t>Ninth Outline Level</a:t>
            </a:r>
            <a:endParaRPr/>
          </a:p>
        </p:txBody>
      </p:sp>
    </p:spTree>
  </p:cSld>
  <p:clrMap accent1="accent1" accent2="accent2" accent3="accent3" accent4="accent4" accent5="accent5" accent6="accent6" bg1="lt1" bg2="lt2" folHlink="folHlink" hlink="hlink" tx1="dk1" tx2="dk2"/>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 name="CustomShape 1"/>
          <p:cNvSpPr/>
          <p:nvPr/>
        </p:nvSpPr>
        <p:spPr>
          <a:xfrm>
            <a:off x="0" y="0"/>
            <a:ext cx="9143640" cy="6857640"/>
          </a:xfrm>
          <a:prstGeom prst="rect">
            <a:avLst/>
          </a:prstGeom>
          <a:solidFill>
            <a:srgbClr val="ffffff"/>
          </a:solidFill>
        </p:spPr>
      </p:sp>
      <p:sp>
        <p:nvSpPr>
          <p:cNvPr id="18" name="CustomShape 2"/>
          <p:cNvSpPr/>
          <p:nvPr/>
        </p:nvSpPr>
        <p:spPr>
          <a:xfrm>
            <a:off x="91440" y="101520"/>
            <a:ext cx="8960760" cy="6664680"/>
          </a:xfrm>
          <a:prstGeom prst="roundRect">
            <a:avLst>
              <a:gd fmla="val 3600" name="adj"/>
            </a:avLst>
          </a:prstGeom>
          <a:solidFill>
            <a:srgbClr val="93a299"/>
          </a:solidFill>
        </p:spPr>
      </p:sp>
      <p:sp>
        <p:nvSpPr>
          <p:cNvPr id="19" name="CustomShape 3"/>
          <p:cNvSpPr/>
          <p:nvPr/>
        </p:nvSpPr>
        <p:spPr>
          <a:xfrm>
            <a:off x="274320" y="278280"/>
            <a:ext cx="8595000" cy="1325520"/>
          </a:xfrm>
          <a:prstGeom prst="rect">
            <a:avLst/>
          </a:prstGeom>
          <a:solidFill>
            <a:srgbClr val="ffffff"/>
          </a:solidFill>
        </p:spPr>
      </p:sp>
      <p:sp>
        <p:nvSpPr>
          <p:cNvPr id="20" name="CustomShape 4"/>
          <p:cNvSpPr/>
          <p:nvPr/>
        </p:nvSpPr>
        <p:spPr>
          <a:xfrm>
            <a:off x="372960" y="372960"/>
            <a:ext cx="8380080" cy="1118160"/>
          </a:xfrm>
          <a:prstGeom prst="rect">
            <a:avLst/>
          </a:prstGeom>
          <a:solidFill>
            <a:srgbClr val="ffffff"/>
          </a:solidFill>
        </p:spPr>
      </p:sp>
      <p:sp>
        <p:nvSpPr>
          <p:cNvPr id="21" name="PlaceHolder 5"/>
          <p:cNvSpPr>
            <a:spLocks noGrp="1"/>
          </p:cNvSpPr>
          <p:nvPr>
            <p:ph type="title"/>
          </p:nvPr>
        </p:nvSpPr>
        <p:spPr>
          <a:xfrm>
            <a:off x="426240" y="408240"/>
            <a:ext cx="8260200" cy="1038960"/>
          </a:xfrm>
          <a:prstGeom prst="rect">
            <a:avLst/>
          </a:prstGeom>
        </p:spPr>
        <p:txBody>
          <a:bodyPr bIns="45000" lIns="90000" rIns="90000" tIns="45000"/>
          <a:p>
            <a:pPr algn="ctr"/>
            <a:r>
              <a:rPr lang="en-US" sz="3500">
                <a:solidFill>
                  <a:srgbClr val="6b7d72"/>
                </a:solidFill>
                <a:latin typeface="Book Antiqua"/>
              </a:rPr>
              <a:t>Click to edit the title text formatClick to edit Master title style</a:t>
            </a:r>
            <a:endParaRPr/>
          </a:p>
        </p:txBody>
      </p:sp>
      <p:sp>
        <p:nvSpPr>
          <p:cNvPr id="22" name="PlaceHolder 6"/>
          <p:cNvSpPr>
            <a:spLocks noGrp="1"/>
          </p:cNvSpPr>
          <p:nvPr>
            <p:ph type="body"/>
          </p:nvPr>
        </p:nvSpPr>
        <p:spPr>
          <a:xfrm>
            <a:off x="457200" y="1752480"/>
            <a:ext cx="8229240" cy="4373280"/>
          </a:xfrm>
          <a:prstGeom prst="rect">
            <a:avLst/>
          </a:prstGeom>
        </p:spPr>
        <p:txBody>
          <a:bodyPr bIns="45000" lIns="90000" rIns="90000" tIns="45000"/>
          <a:p>
            <a:pPr>
              <a:buSzPct val="45000"/>
              <a:buFont typeface="StarSymbol"/>
              <a:buChar char=""/>
            </a:pPr>
            <a:r>
              <a:rPr lang="en-US" sz="2400">
                <a:solidFill>
                  <a:srgbClr val="564b3c"/>
                </a:solidFill>
                <a:latin typeface="Century Gothic"/>
              </a:rPr>
              <a:t>Click to edit the outline text format</a:t>
            </a:r>
            <a:endParaRPr/>
          </a:p>
          <a:p>
            <a:pPr lvl="1">
              <a:buSzPct val="45000"/>
              <a:buFont typeface="StarSymbol"/>
              <a:buChar char=""/>
            </a:pPr>
            <a:r>
              <a:rPr lang="en-US" sz="2400">
                <a:solidFill>
                  <a:srgbClr val="564b3c"/>
                </a:solidFill>
                <a:latin typeface="Century Gothic"/>
              </a:rPr>
              <a:t>Second Outline Level</a:t>
            </a:r>
            <a:endParaRPr/>
          </a:p>
          <a:p>
            <a:pPr lvl="2">
              <a:buSzPct val="75000"/>
              <a:buFont typeface="StarSymbol"/>
              <a:buChar char=""/>
            </a:pPr>
            <a:r>
              <a:rPr lang="en-US" sz="2400">
                <a:solidFill>
                  <a:srgbClr val="564b3c"/>
                </a:solidFill>
                <a:latin typeface="Century Gothic"/>
              </a:rPr>
              <a:t>Third Outline Level</a:t>
            </a:r>
            <a:endParaRPr/>
          </a:p>
          <a:p>
            <a:pPr lvl="3">
              <a:buSzPct val="45000"/>
              <a:buFont typeface="StarSymbol"/>
              <a:buChar char=""/>
            </a:pPr>
            <a:r>
              <a:rPr lang="en-US" sz="2400">
                <a:solidFill>
                  <a:srgbClr val="564b3c"/>
                </a:solidFill>
                <a:latin typeface="Century Gothic"/>
              </a:rPr>
              <a:t>Fourth Outline Level</a:t>
            </a:r>
            <a:endParaRPr/>
          </a:p>
          <a:p>
            <a:pPr lvl="4">
              <a:buSzPct val="75000"/>
              <a:buFont typeface="StarSymbol"/>
              <a:buChar char=""/>
            </a:pPr>
            <a:r>
              <a:rPr lang="en-US" sz="2400">
                <a:solidFill>
                  <a:srgbClr val="564b3c"/>
                </a:solidFill>
                <a:latin typeface="Century Gothic"/>
              </a:rPr>
              <a:t>Fifth Outline Level</a:t>
            </a:r>
            <a:endParaRPr/>
          </a:p>
          <a:p>
            <a:pPr lvl="5">
              <a:buSzPct val="45000"/>
              <a:buFont typeface="StarSymbol"/>
              <a:buChar char=""/>
            </a:pPr>
            <a:r>
              <a:rPr lang="en-US" sz="2400">
                <a:solidFill>
                  <a:srgbClr val="564b3c"/>
                </a:solidFill>
                <a:latin typeface="Century Gothic"/>
              </a:rPr>
              <a:t>Sixth Outline Level</a:t>
            </a:r>
            <a:endParaRPr/>
          </a:p>
          <a:p>
            <a:pPr lvl="6">
              <a:buSzPct val="45000"/>
              <a:buFont typeface="StarSymbol"/>
              <a:buChar char=""/>
            </a:pPr>
            <a:r>
              <a:rPr lang="en-US" sz="2400">
                <a:solidFill>
                  <a:srgbClr val="564b3c"/>
                </a:solidFill>
                <a:latin typeface="Century Gothic"/>
              </a:rPr>
              <a:t>Seventh Outline Level</a:t>
            </a:r>
            <a:endParaRPr/>
          </a:p>
          <a:p>
            <a:pPr lvl="7">
              <a:buSzPct val="45000"/>
              <a:buFont typeface="StarSymbol"/>
              <a:buChar char=""/>
            </a:pPr>
            <a:r>
              <a:rPr lang="en-US" sz="2400">
                <a:solidFill>
                  <a:srgbClr val="564b3c"/>
                </a:solidFill>
                <a:latin typeface="Century Gothic"/>
              </a:rPr>
              <a:t>Eighth Outline Level</a:t>
            </a:r>
            <a:endParaRPr/>
          </a:p>
          <a:p>
            <a:pPr>
              <a:buSzPct val="45000"/>
              <a:buFont typeface="Arial"/>
              <a:buChar char="•"/>
            </a:pPr>
            <a:r>
              <a:rPr lang="en-US" sz="2400">
                <a:solidFill>
                  <a:srgbClr val="564b3c"/>
                </a:solidFill>
                <a:latin typeface="Century Gothic"/>
              </a:rPr>
              <a:t>Ninth Outline LevelClick to edit Master text styles</a:t>
            </a:r>
            <a:endParaRPr/>
          </a:p>
          <a:p>
            <a:pPr lvl="1">
              <a:buSzPct val="45000"/>
              <a:buFont typeface="Arial"/>
              <a:buChar char="•"/>
            </a:pPr>
            <a:r>
              <a:rPr lang="en-US" sz="2000">
                <a:solidFill>
                  <a:srgbClr val="564b3c"/>
                </a:solidFill>
                <a:latin typeface="Century Gothic"/>
              </a:rPr>
              <a:t>Second level</a:t>
            </a:r>
            <a:endParaRPr/>
          </a:p>
          <a:p>
            <a:pPr lvl="1">
              <a:buSzPct val="45000"/>
              <a:buFont typeface="Arial"/>
              <a:buChar char="•"/>
            </a:pPr>
            <a:r>
              <a:rPr lang="en-US">
                <a:solidFill>
                  <a:srgbClr val="564b3c"/>
                </a:solidFill>
                <a:latin typeface="Century Gothic"/>
              </a:rPr>
              <a:t>Third level</a:t>
            </a:r>
            <a:endParaRPr/>
          </a:p>
          <a:p>
            <a:pPr lvl="2">
              <a:buSzPct val="75000"/>
              <a:buFont typeface="Arial"/>
              <a:buChar char="•"/>
            </a:pPr>
            <a:r>
              <a:rPr lang="en-US" sz="1600">
                <a:solidFill>
                  <a:srgbClr val="564b3c"/>
                </a:solidFill>
                <a:latin typeface="Century Gothic"/>
              </a:rPr>
              <a:t>Fourth level</a:t>
            </a:r>
            <a:endParaRPr/>
          </a:p>
          <a:p>
            <a:pPr lvl="3">
              <a:buSzPct val="45000"/>
              <a:buFont typeface="Arial"/>
              <a:buChar char="•"/>
            </a:pPr>
            <a:r>
              <a:rPr lang="en-US" sz="1600">
                <a:solidFill>
                  <a:srgbClr val="564b3c"/>
                </a:solidFill>
                <a:latin typeface="Century Gothic"/>
              </a:rPr>
              <a:t>Fifth level</a:t>
            </a:r>
            <a:endParaRPr/>
          </a:p>
        </p:txBody>
      </p:sp>
      <p:sp>
        <p:nvSpPr>
          <p:cNvPr id="23" name="PlaceHolder 7"/>
          <p:cNvSpPr>
            <a:spLocks noGrp="1"/>
          </p:cNvSpPr>
          <p:nvPr>
            <p:ph type="dt"/>
          </p:nvPr>
        </p:nvSpPr>
        <p:spPr>
          <a:xfrm>
            <a:off x="457200" y="6356520"/>
            <a:ext cx="2133360" cy="364680"/>
          </a:xfrm>
          <a:prstGeom prst="rect">
            <a:avLst/>
          </a:prstGeom>
        </p:spPr>
        <p:txBody>
          <a:bodyPr bIns="45000" lIns="90000" rIns="90000" tIns="45000"/>
          <a:p>
            <a:r>
              <a:rPr lang="en-US" sz="1200">
                <a:solidFill>
                  <a:srgbClr val="564b3c"/>
                </a:solidFill>
                <a:latin typeface="Century Gothic"/>
              </a:rPr>
              <a:t>2/23/12</a:t>
            </a:r>
            <a:endParaRPr/>
          </a:p>
        </p:txBody>
      </p:sp>
      <p:sp>
        <p:nvSpPr>
          <p:cNvPr id="24" name="TextShape 8"/>
          <p:cNvSpPr txBox="1"/>
          <p:nvPr/>
        </p:nvSpPr>
        <p:spPr>
          <a:xfrm>
            <a:off x="3124080" y="6356520"/>
            <a:ext cx="2895120" cy="364680"/>
          </a:xfrm>
          <a:prstGeom prst="rect">
            <a:avLst/>
          </a:prstGeom>
        </p:spPr>
      </p:sp>
      <p:sp>
        <p:nvSpPr>
          <p:cNvPr id="25" name="PlaceHolder 9"/>
          <p:cNvSpPr>
            <a:spLocks noGrp="1"/>
          </p:cNvSpPr>
          <p:nvPr>
            <p:ph type="sldNum"/>
          </p:nvPr>
        </p:nvSpPr>
        <p:spPr>
          <a:xfrm>
            <a:off x="6553080" y="6356520"/>
            <a:ext cx="2133360" cy="364680"/>
          </a:xfrm>
          <a:prstGeom prst="rect">
            <a:avLst/>
          </a:prstGeom>
        </p:spPr>
        <p:txBody>
          <a:bodyPr bIns="45000" lIns="90000" rIns="90000" tIns="45000"/>
          <a:p>
            <a:fld id="{11213131-7181-4161-A171-D161C1312161}" type="slidenum">
              <a:rPr lang="en-US" sz="1200">
                <a:solidFill>
                  <a:srgbClr val="564b3c"/>
                </a:solidFill>
                <a:latin typeface="Century Gothic"/>
              </a:rPr>
              <a:t>&lt;number&gt;</a:t>
            </a:fld>
            <a:endParaRPr/>
          </a:p>
        </p:txBody>
      </p:sp>
    </p:spTree>
  </p:cSld>
  <p:clrMap accent1="accent1" accent2="accent2" accent3="accent3" accent4="accent4" accent5="accent5" accent6="accent6" bg1="lt1" bg2="lt2" folHlink="folHlink" hlink="hlink" tx1="dk1" tx2="dk2"/>
  <p:sldLayoutIdLst>
    <p:sldLayoutId id="2147483651"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6" name="TextShape 1"/>
          <p:cNvSpPr txBox="1"/>
          <p:nvPr/>
        </p:nvSpPr>
        <p:spPr>
          <a:xfrm>
            <a:off x="642960" y="4648320"/>
            <a:ext cx="6552720" cy="456840"/>
          </a:xfrm>
          <a:prstGeom prst="rect">
            <a:avLst/>
          </a:prstGeom>
        </p:spPr>
        <p:txBody>
          <a:bodyPr bIns="45000" lIns="90000" rIns="90000" tIns="45000"/>
          <a:p>
            <a:pPr algn="ctr"/>
            <a:r>
              <a:rPr lang="en-US">
                <a:solidFill>
                  <a:srgbClr val="ffffff"/>
                </a:solidFill>
              </a:rPr>
              <a:t>Why we are Here? (Our Purpose)</a:t>
            </a:r>
            <a:endParaRPr/>
          </a:p>
        </p:txBody>
      </p:sp>
      <p:sp>
        <p:nvSpPr>
          <p:cNvPr id="27" name="TextShape 2"/>
          <p:cNvSpPr txBox="1"/>
          <p:nvPr/>
        </p:nvSpPr>
        <p:spPr>
          <a:xfrm>
            <a:off x="604800" y="3227040"/>
            <a:ext cx="6629040" cy="1218960"/>
          </a:xfrm>
          <a:prstGeom prst="rect">
            <a:avLst/>
          </a:prstGeom>
        </p:spPr>
        <p:txBody>
          <a:bodyPr bIns="45000" lIns="90000" rIns="90000" tIns="45000"/>
          <a:p>
            <a:pPr algn="ctr"/>
            <a:r>
              <a:rPr lang="en-US" sz="4000">
                <a:solidFill>
                  <a:srgbClr val="7030a0"/>
                </a:solidFill>
                <a:latin typeface="Arial"/>
              </a:rPr>
              <a:t>LSSN MISSION IDEAS</a:t>
            </a:r>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4" name="TextShape 1"/>
          <p:cNvSpPr txBox="1"/>
          <p:nvPr/>
        </p:nvSpPr>
        <p:spPr>
          <a:xfrm>
            <a:off x="426240" y="408240"/>
            <a:ext cx="8260200" cy="1038960"/>
          </a:xfrm>
          <a:prstGeom prst="rect">
            <a:avLst/>
          </a:prstGeom>
        </p:spPr>
        <p:txBody>
          <a:bodyPr bIns="45000" lIns="90000" rIns="90000" tIns="45000"/>
          <a:p>
            <a:pPr algn="ctr"/>
            <a:r>
              <a:rPr lang="en-US" sz="3500">
                <a:solidFill>
                  <a:srgbClr val="7030a0"/>
                </a:solidFill>
                <a:latin typeface="Arial"/>
              </a:rPr>
              <a:t>LSSN Education GOALS</a:t>
            </a:r>
            <a:endParaRPr/>
          </a:p>
        </p:txBody>
      </p:sp>
      <p:sp>
        <p:nvSpPr>
          <p:cNvPr id="45" name="TextShape 2"/>
          <p:cNvSpPr txBox="1"/>
          <p:nvPr/>
        </p:nvSpPr>
        <p:spPr>
          <a:xfrm>
            <a:off x="457200" y="1752480"/>
            <a:ext cx="8229240" cy="4373280"/>
          </a:xfrm>
          <a:prstGeom prst="rect">
            <a:avLst/>
          </a:prstGeom>
        </p:spPr>
        <p:txBody>
          <a:bodyPr bIns="45000" lIns="90000" rIns="90000" tIns="45000"/>
          <a:p>
            <a:pPr>
              <a:buSzPct val="45000"/>
              <a:buFont typeface="Arial"/>
              <a:buChar char="•"/>
            </a:pPr>
            <a:r>
              <a:rPr lang="en-US" sz="2400">
                <a:solidFill>
                  <a:srgbClr val="000000"/>
                </a:solidFill>
                <a:latin typeface="Arial"/>
              </a:rPr>
              <a:t>Review and finalize outline of website layout</a:t>
            </a:r>
            <a:endParaRPr/>
          </a:p>
          <a:p>
            <a:pPr>
              <a:buSzPct val="45000"/>
              <a:buFont typeface="Arial"/>
              <a:buChar char="•"/>
            </a:pPr>
            <a:r>
              <a:rPr lang="en-US" sz="2400">
                <a:solidFill>
                  <a:srgbClr val="000000"/>
                </a:solidFill>
                <a:latin typeface="Arial"/>
              </a:rPr>
              <a:t>Assign individuals/groups to develop the content that needs to be made from scratch</a:t>
            </a:r>
            <a:endParaRPr/>
          </a:p>
          <a:p>
            <a:pPr>
              <a:buSzPct val="45000"/>
              <a:buFont typeface="Arial"/>
              <a:buChar char="•"/>
            </a:pPr>
            <a:r>
              <a:rPr lang="en-US" sz="2400">
                <a:solidFill>
                  <a:srgbClr val="000000"/>
                </a:solidFill>
                <a:latin typeface="Arial"/>
              </a:rPr>
              <a:t>Assign individuals/groups to make generalized content out of materials that we have already (i.e. need to put the fact sheet templates in Word, without logos and with paragraphs that can be added or subtracted for methylation/BRAF testing)</a:t>
            </a:r>
            <a:r>
              <a:rPr lang="en-US" sz="2400">
                <a:solidFill>
                  <a:srgbClr val="000000"/>
                </a:solidFill>
                <a:latin typeface="Arial"/>
              </a:rPr>
              <a:t>
</a:t>
            </a:r>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6" name="TextShape 1"/>
          <p:cNvSpPr txBox="1"/>
          <p:nvPr/>
        </p:nvSpPr>
        <p:spPr>
          <a:xfrm>
            <a:off x="426240" y="408240"/>
            <a:ext cx="8260200" cy="1038960"/>
          </a:xfrm>
          <a:prstGeom prst="rect">
            <a:avLst/>
          </a:prstGeom>
        </p:spPr>
        <p:txBody>
          <a:bodyPr bIns="45000" lIns="90000" rIns="90000" tIns="45000"/>
          <a:p>
            <a:pPr algn="ctr"/>
            <a:r>
              <a:rPr lang="en-US" sz="3500">
                <a:solidFill>
                  <a:srgbClr val="6b7d72"/>
                </a:solidFill>
                <a:latin typeface="Arial"/>
              </a:rPr>
              <a:t>LSSN DRAFT GOVERNANCE GOAL</a:t>
            </a:r>
            <a:endParaRPr/>
          </a:p>
        </p:txBody>
      </p:sp>
      <p:sp>
        <p:nvSpPr>
          <p:cNvPr id="47" name="TextShape 2"/>
          <p:cNvSpPr txBox="1"/>
          <p:nvPr/>
        </p:nvSpPr>
        <p:spPr>
          <a:xfrm>
            <a:off x="457200" y="1752480"/>
            <a:ext cx="8229240" cy="4373280"/>
          </a:xfrm>
          <a:prstGeom prst="rect">
            <a:avLst/>
          </a:prstGeom>
        </p:spPr>
      </p:sp>
      <p:pic>
        <p:nvPicPr>
          <p:cNvPr descr="" id="48" name="Picture 2"/>
          <p:cNvPicPr/>
          <p:nvPr/>
        </p:nvPicPr>
        <p:blipFill>
          <a:blip r:embed="rId1"/>
          <a:stretch>
            <a:fillRect/>
          </a:stretch>
        </p:blipFill>
        <p:spPr>
          <a:xfrm>
            <a:off x="-152280" y="1371600"/>
            <a:ext cx="13010760" cy="7314840"/>
          </a:xfrm>
          <a:prstGeom prst="rect">
            <a:avLst/>
          </a:prstGeom>
        </p:spPr>
      </p:pic>
    </p:spTree>
  </p:cSld>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8" name="TextShape 1"/>
          <p:cNvSpPr txBox="1"/>
          <p:nvPr/>
        </p:nvSpPr>
        <p:spPr>
          <a:xfrm>
            <a:off x="426240" y="408240"/>
            <a:ext cx="8260200" cy="1038960"/>
          </a:xfrm>
          <a:prstGeom prst="rect">
            <a:avLst/>
          </a:prstGeom>
        </p:spPr>
        <p:txBody>
          <a:bodyPr bIns="45000" lIns="90000" rIns="90000" tIns="45000"/>
          <a:p>
            <a:pPr algn="ctr"/>
            <a:r>
              <a:rPr lang="en-US" sz="3500">
                <a:solidFill>
                  <a:srgbClr val="7030a0"/>
                </a:solidFill>
                <a:latin typeface="Arial"/>
              </a:rPr>
              <a:t>LSSN DRAFT MISSION</a:t>
            </a:r>
            <a:endParaRPr/>
          </a:p>
        </p:txBody>
      </p:sp>
      <p:sp>
        <p:nvSpPr>
          <p:cNvPr id="29" name="TextShape 2"/>
          <p:cNvSpPr txBox="1"/>
          <p:nvPr/>
        </p:nvSpPr>
        <p:spPr>
          <a:xfrm>
            <a:off x="457200" y="1752480"/>
            <a:ext cx="8229240" cy="4373280"/>
          </a:xfrm>
          <a:prstGeom prst="rect">
            <a:avLst/>
          </a:prstGeom>
        </p:spPr>
        <p:txBody>
          <a:bodyPr bIns="45000" lIns="90000" rIns="90000" tIns="45000"/>
          <a:p>
            <a:endParaRPr/>
          </a:p>
          <a:p>
            <a:pPr>
              <a:lnSpc>
                <a:spcPct val="115000"/>
              </a:lnSpc>
              <a:buSzPct val="45000"/>
              <a:buFont typeface="Wingdings"/>
              <a:buChar char="§"/>
            </a:pPr>
            <a:r>
              <a:rPr lang="en-US" sz="2400">
                <a:solidFill>
                  <a:srgbClr val="000000"/>
                </a:solidFill>
                <a:latin typeface="Arial"/>
                <a:ea typeface="Calibri"/>
              </a:rPr>
              <a:t>Our mission is to promote universal Lynch syndrome screening on all newly diagnosed colorectal cancers and other Lynch syndrome related malignancies and to facilitate the ability of institutions to initiate, carryout and sustain appropriate screening by creating new resources and sharing existing materials, protocols and data through network collaboration.</a:t>
            </a:r>
            <a:endParaRPr/>
          </a:p>
          <a:p>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0" name="TextShape 1"/>
          <p:cNvSpPr txBox="1"/>
          <p:nvPr/>
        </p:nvSpPr>
        <p:spPr>
          <a:xfrm>
            <a:off x="426240" y="408240"/>
            <a:ext cx="8260200" cy="1038960"/>
          </a:xfrm>
          <a:prstGeom prst="rect">
            <a:avLst/>
          </a:prstGeom>
        </p:spPr>
        <p:txBody>
          <a:bodyPr bIns="45000" lIns="90000" rIns="90000" tIns="45000"/>
          <a:p>
            <a:pPr algn="ctr"/>
            <a:r>
              <a:rPr lang="en-US" sz="3500">
                <a:solidFill>
                  <a:srgbClr val="7030a0"/>
                </a:solidFill>
                <a:latin typeface="Arial"/>
              </a:rPr>
              <a:t>Check OUR LSSN MISSION</a:t>
            </a:r>
            <a:endParaRPr/>
          </a:p>
        </p:txBody>
      </p:sp>
      <p:sp>
        <p:nvSpPr>
          <p:cNvPr id="31" name="TextShape 2"/>
          <p:cNvSpPr txBox="1"/>
          <p:nvPr/>
        </p:nvSpPr>
        <p:spPr>
          <a:xfrm>
            <a:off x="457200" y="1752480"/>
            <a:ext cx="8229240" cy="4373280"/>
          </a:xfrm>
          <a:prstGeom prst="rect">
            <a:avLst/>
          </a:prstGeom>
        </p:spPr>
        <p:txBody>
          <a:bodyPr bIns="45000" lIns="90000" rIns="90000" tIns="45000"/>
          <a:p>
            <a:pPr>
              <a:buSzPct val="45000"/>
              <a:buFont typeface="Wingdings"/>
              <a:buChar char="ü"/>
            </a:pPr>
            <a:r>
              <a:rPr lang="en-US" sz="2400">
                <a:solidFill>
                  <a:srgbClr val="564b3c"/>
                </a:solidFill>
                <a:latin typeface="Century Gothic"/>
              </a:rPr>
              <a:t> </a:t>
            </a:r>
            <a:r>
              <a:rPr lang="en-US" sz="2400">
                <a:solidFill>
                  <a:srgbClr val="000000"/>
                </a:solidFill>
                <a:latin typeface="Arial"/>
              </a:rPr>
              <a:t>There is a clear sense of why we are a partnership</a:t>
            </a:r>
            <a:endParaRPr/>
          </a:p>
          <a:p>
            <a:pPr>
              <a:buSzPct val="45000"/>
              <a:buFont typeface="Wingdings"/>
              <a:buChar char="ü"/>
            </a:pPr>
            <a:r>
              <a:rPr lang="en-US" sz="2400">
                <a:solidFill>
                  <a:srgbClr val="000000"/>
                </a:solidFill>
                <a:latin typeface="Arial"/>
              </a:rPr>
              <a:t> </a:t>
            </a:r>
            <a:r>
              <a:rPr lang="en-US" sz="2400">
                <a:solidFill>
                  <a:srgbClr val="000000"/>
                </a:solidFill>
                <a:latin typeface="Arial"/>
              </a:rPr>
              <a:t>We all agree on the mission </a:t>
            </a:r>
            <a:endParaRPr/>
          </a:p>
          <a:p>
            <a:pPr>
              <a:buSzPct val="45000"/>
              <a:buFont typeface="Wingdings"/>
              <a:buChar char="ü"/>
            </a:pPr>
            <a:r>
              <a:rPr lang="en-US" sz="2400">
                <a:solidFill>
                  <a:srgbClr val="000000"/>
                </a:solidFill>
                <a:latin typeface="Arial"/>
              </a:rPr>
              <a:t> </a:t>
            </a:r>
            <a:r>
              <a:rPr lang="en-US" sz="2400">
                <a:solidFill>
                  <a:srgbClr val="000000"/>
                </a:solidFill>
                <a:latin typeface="Arial"/>
              </a:rPr>
              <a:t>All members clearly understand mission</a:t>
            </a:r>
            <a:endParaRPr/>
          </a:p>
          <a:p>
            <a:pPr>
              <a:buSzPct val="45000"/>
              <a:buFont typeface="Wingdings"/>
              <a:buChar char="ü"/>
            </a:pPr>
            <a:r>
              <a:rPr lang="en-US" sz="2400">
                <a:solidFill>
                  <a:srgbClr val="000000"/>
                </a:solidFill>
                <a:latin typeface="Arial"/>
              </a:rPr>
              <a:t> </a:t>
            </a:r>
            <a:r>
              <a:rPr lang="en-US" sz="2400">
                <a:solidFill>
                  <a:srgbClr val="000000"/>
                </a:solidFill>
                <a:latin typeface="Arial"/>
              </a:rPr>
              <a:t>Members have a high level of commitment to mission</a:t>
            </a:r>
            <a:endParaRPr/>
          </a:p>
          <a:p>
            <a:pPr>
              <a:buSzPct val="45000"/>
              <a:buFont typeface="Wingdings"/>
              <a:buChar char="ü"/>
            </a:pPr>
            <a:r>
              <a:rPr lang="en-US" sz="2400">
                <a:solidFill>
                  <a:srgbClr val="000000"/>
                </a:solidFill>
                <a:latin typeface="Arial"/>
              </a:rPr>
              <a:t> </a:t>
            </a:r>
            <a:r>
              <a:rPr lang="en-US" sz="2400">
                <a:solidFill>
                  <a:srgbClr val="000000"/>
                </a:solidFill>
                <a:latin typeface="Arial"/>
              </a:rPr>
              <a:t>We plan to keep our mission visible to help keep us focused</a:t>
            </a:r>
            <a:endParaRPr/>
          </a:p>
          <a:p>
            <a:pPr>
              <a:buSzPct val="45000"/>
              <a:buFont typeface="Wingdings"/>
              <a:buChar char="ü"/>
            </a:pPr>
            <a:r>
              <a:rPr lang="en-US" sz="2400">
                <a:solidFill>
                  <a:srgbClr val="000000"/>
                </a:solidFill>
                <a:latin typeface="Arial"/>
              </a:rPr>
              <a:t> </a:t>
            </a:r>
            <a:r>
              <a:rPr lang="en-US" sz="2400">
                <a:solidFill>
                  <a:srgbClr val="000000"/>
                </a:solidFill>
                <a:latin typeface="Arial"/>
              </a:rPr>
              <a:t>There is a clear sense of how our work as a partner fits into the mission</a:t>
            </a:r>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2" name="TextShape 1"/>
          <p:cNvSpPr txBox="1"/>
          <p:nvPr/>
        </p:nvSpPr>
        <p:spPr>
          <a:xfrm>
            <a:off x="642960" y="4648320"/>
            <a:ext cx="6552720" cy="456840"/>
          </a:xfrm>
          <a:prstGeom prst="rect">
            <a:avLst/>
          </a:prstGeom>
        </p:spPr>
        <p:txBody>
          <a:bodyPr bIns="45000" lIns="90000" rIns="90000" tIns="45000"/>
          <a:p>
            <a:pPr algn="ctr"/>
            <a:r>
              <a:rPr lang="en-US">
                <a:solidFill>
                  <a:srgbClr val="ffffff"/>
                </a:solidFill>
              </a:rPr>
              <a:t>What is our desired impact?</a:t>
            </a:r>
            <a:endParaRPr/>
          </a:p>
        </p:txBody>
      </p:sp>
      <p:sp>
        <p:nvSpPr>
          <p:cNvPr id="33" name="TextShape 2"/>
          <p:cNvSpPr txBox="1"/>
          <p:nvPr/>
        </p:nvSpPr>
        <p:spPr>
          <a:xfrm>
            <a:off x="604800" y="3227040"/>
            <a:ext cx="6629040" cy="1218960"/>
          </a:xfrm>
          <a:prstGeom prst="rect">
            <a:avLst/>
          </a:prstGeom>
        </p:spPr>
        <p:txBody>
          <a:bodyPr bIns="45000" lIns="90000" rIns="90000" tIns="45000"/>
          <a:p>
            <a:pPr algn="ctr"/>
            <a:r>
              <a:rPr lang="en-US" sz="4000">
                <a:solidFill>
                  <a:srgbClr val="7030a0"/>
                </a:solidFill>
                <a:latin typeface="Arial"/>
              </a:rPr>
              <a:t>LSSN VISION IDEAS</a:t>
            </a:r>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4" name="TextShape 1"/>
          <p:cNvSpPr txBox="1"/>
          <p:nvPr/>
        </p:nvSpPr>
        <p:spPr>
          <a:xfrm>
            <a:off x="426240" y="408240"/>
            <a:ext cx="8260200" cy="1038960"/>
          </a:xfrm>
          <a:prstGeom prst="rect">
            <a:avLst/>
          </a:prstGeom>
        </p:spPr>
        <p:txBody>
          <a:bodyPr bIns="45000" lIns="90000" rIns="90000" tIns="45000"/>
          <a:p>
            <a:pPr algn="ctr"/>
            <a:r>
              <a:rPr lang="en-US" sz="3500">
                <a:solidFill>
                  <a:srgbClr val="7030a0"/>
                </a:solidFill>
                <a:latin typeface="Arial"/>
              </a:rPr>
              <a:t>LSSN DRAFT VISION IDEAS</a:t>
            </a:r>
            <a:endParaRPr/>
          </a:p>
        </p:txBody>
      </p:sp>
      <p:sp>
        <p:nvSpPr>
          <p:cNvPr id="35" name="TextShape 2"/>
          <p:cNvSpPr txBox="1"/>
          <p:nvPr/>
        </p:nvSpPr>
        <p:spPr>
          <a:xfrm>
            <a:off x="457200" y="1752480"/>
            <a:ext cx="8229240" cy="4373280"/>
          </a:xfrm>
          <a:prstGeom prst="rect">
            <a:avLst/>
          </a:prstGeom>
        </p:spPr>
        <p:txBody>
          <a:bodyPr bIns="45000" lIns="90000" rIns="90000" tIns="45000"/>
          <a:p>
            <a:pPr>
              <a:buSzPct val="45000"/>
              <a:buFont typeface="Wingdings"/>
              <a:buChar char="§"/>
            </a:pPr>
            <a:r>
              <a:rPr lang="en-US" sz="2400">
                <a:solidFill>
                  <a:srgbClr val="000000"/>
                </a:solidFill>
                <a:latin typeface="Arial"/>
                <a:ea typeface="Calibri"/>
              </a:rPr>
              <a:t>Reduce the morbidity and mortality associated with Lynch syndrome by improving the detection of affected individuals and families</a:t>
            </a:r>
            <a:endParaRPr/>
          </a:p>
          <a:p>
            <a:pPr algn="ctr"/>
            <a:r>
              <a:rPr lang="en-US" sz="2400">
                <a:solidFill>
                  <a:srgbClr val="000000"/>
                </a:solidFill>
                <a:latin typeface="Arial"/>
                <a:ea typeface="Calibri"/>
              </a:rPr>
              <a:t>OR</a:t>
            </a:r>
            <a:endParaRPr/>
          </a:p>
          <a:p>
            <a:pPr>
              <a:buSzPct val="45000"/>
              <a:buFont typeface="Wingdings"/>
              <a:buChar char="§"/>
            </a:pPr>
            <a:r>
              <a:rPr lang="en-US" sz="2400">
                <a:solidFill>
                  <a:srgbClr val="000000"/>
                </a:solidFill>
                <a:latin typeface="Arial"/>
                <a:ea typeface="Times New Roman"/>
              </a:rPr>
              <a:t>End/Eliminate cancers due to Lynch syndrome</a:t>
            </a:r>
            <a:endParaRPr/>
          </a:p>
          <a:p>
            <a:endParaRPr/>
          </a:p>
          <a:p>
            <a:pPr algn="ctr"/>
            <a:r>
              <a:rPr lang="en-US" sz="2400">
                <a:solidFill>
                  <a:srgbClr val="000000"/>
                </a:solidFill>
                <a:latin typeface="Arial"/>
                <a:ea typeface="Times New Roman"/>
              </a:rPr>
              <a:t>OR</a:t>
            </a:r>
            <a:endParaRPr/>
          </a:p>
          <a:p>
            <a:pPr>
              <a:buSzPct val="45000"/>
              <a:buFont typeface="Wingdings"/>
              <a:buChar char="§"/>
            </a:pPr>
            <a:r>
              <a:rPr lang="en-US" sz="2400">
                <a:solidFill>
                  <a:srgbClr val="000000"/>
                </a:solidFill>
                <a:latin typeface="Arial"/>
                <a:ea typeface="Times New Roman"/>
              </a:rPr>
              <a:t>Improve the detection of individuals and families with Lynch syndrome</a:t>
            </a:r>
            <a:endParaRPr/>
          </a:p>
          <a:p>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6" name="TextShape 1"/>
          <p:cNvSpPr txBox="1"/>
          <p:nvPr/>
        </p:nvSpPr>
        <p:spPr>
          <a:xfrm>
            <a:off x="642960" y="4648320"/>
            <a:ext cx="6552720" cy="456840"/>
          </a:xfrm>
          <a:prstGeom prst="rect">
            <a:avLst/>
          </a:prstGeom>
        </p:spPr>
        <p:txBody>
          <a:bodyPr bIns="45000" lIns="90000" rIns="90000" tIns="45000"/>
          <a:p>
            <a:pPr algn="ctr"/>
            <a:r>
              <a:rPr lang="en-US">
                <a:solidFill>
                  <a:srgbClr val="ffffff"/>
                </a:solidFill>
              </a:rPr>
              <a:t>Where are we going? (end results expected)</a:t>
            </a:r>
            <a:endParaRPr/>
          </a:p>
        </p:txBody>
      </p:sp>
      <p:sp>
        <p:nvSpPr>
          <p:cNvPr id="37" name="TextShape 2"/>
          <p:cNvSpPr txBox="1"/>
          <p:nvPr/>
        </p:nvSpPr>
        <p:spPr>
          <a:xfrm>
            <a:off x="604800" y="3227040"/>
            <a:ext cx="6629040" cy="1218960"/>
          </a:xfrm>
          <a:prstGeom prst="rect">
            <a:avLst/>
          </a:prstGeom>
        </p:spPr>
        <p:txBody>
          <a:bodyPr bIns="45000" lIns="90000" rIns="90000" tIns="45000"/>
          <a:p>
            <a:pPr algn="ctr"/>
            <a:r>
              <a:rPr lang="en-US" sz="4000">
                <a:solidFill>
                  <a:srgbClr val="7030a0"/>
                </a:solidFill>
                <a:latin typeface="Arial"/>
              </a:rPr>
              <a:t>LSSN DRAFT GOALS</a:t>
            </a:r>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8" name="TextShape 1"/>
          <p:cNvSpPr txBox="1"/>
          <p:nvPr/>
        </p:nvSpPr>
        <p:spPr>
          <a:xfrm>
            <a:off x="426240" y="408240"/>
            <a:ext cx="8260200" cy="1038960"/>
          </a:xfrm>
          <a:prstGeom prst="rect">
            <a:avLst/>
          </a:prstGeom>
        </p:spPr>
        <p:txBody>
          <a:bodyPr bIns="45000" lIns="90000" rIns="90000" tIns="45000"/>
          <a:p>
            <a:pPr algn="ctr"/>
            <a:r>
              <a:rPr lang="en-US" sz="3500">
                <a:solidFill>
                  <a:srgbClr val="7030a0"/>
                </a:solidFill>
                <a:latin typeface="Arial"/>
              </a:rPr>
              <a:t>GOALS CHECK LIST</a:t>
            </a:r>
            <a:endParaRPr/>
          </a:p>
        </p:txBody>
      </p:sp>
      <p:sp>
        <p:nvSpPr>
          <p:cNvPr id="39" name="TextShape 2"/>
          <p:cNvSpPr txBox="1"/>
          <p:nvPr/>
        </p:nvSpPr>
        <p:spPr>
          <a:xfrm>
            <a:off x="457200" y="1752480"/>
            <a:ext cx="8229240" cy="4373280"/>
          </a:xfrm>
          <a:prstGeom prst="rect">
            <a:avLst/>
          </a:prstGeom>
        </p:spPr>
        <p:txBody>
          <a:bodyPr bIns="45000" lIns="90000" rIns="90000" tIns="45000"/>
          <a:p>
            <a:pPr>
              <a:buSzPct val="45000"/>
              <a:buFont typeface="Wingdings"/>
              <a:buChar char="ü"/>
            </a:pPr>
            <a:r>
              <a:rPr lang="en-US" sz="2400">
                <a:solidFill>
                  <a:srgbClr val="000000"/>
                </a:solidFill>
                <a:latin typeface="Arial"/>
              </a:rPr>
              <a:t>Goals should be SMART (Specific, Measurable, Agreed Upon, Realistic, Time Bound)</a:t>
            </a:r>
            <a:endParaRPr/>
          </a:p>
          <a:p>
            <a:pPr lvl="1">
              <a:buSzPct val="45000"/>
              <a:buFont typeface="Arial"/>
              <a:buChar char="•"/>
            </a:pPr>
            <a:r>
              <a:rPr lang="en-US" sz="2000">
                <a:solidFill>
                  <a:srgbClr val="000000"/>
                </a:solidFill>
                <a:latin typeface="Arial"/>
              </a:rPr>
              <a:t>Clear, achievable and realistic</a:t>
            </a:r>
            <a:endParaRPr/>
          </a:p>
          <a:p>
            <a:pPr lvl="1">
              <a:buSzPct val="45000"/>
              <a:buFont typeface="Arial"/>
              <a:buChar char="•"/>
            </a:pPr>
            <a:r>
              <a:rPr lang="en-US" sz="2000">
                <a:solidFill>
                  <a:srgbClr val="000000"/>
                </a:solidFill>
                <a:latin typeface="Arial"/>
              </a:rPr>
              <a:t>Members committed to achieving</a:t>
            </a:r>
            <a:endParaRPr/>
          </a:p>
          <a:p>
            <a:pPr lvl="1">
              <a:buSzPct val="45000"/>
              <a:buFont typeface="Arial"/>
              <a:buChar char="•"/>
            </a:pPr>
            <a:r>
              <a:rPr lang="en-US" sz="2000">
                <a:solidFill>
                  <a:srgbClr val="000000"/>
                </a:solidFill>
                <a:latin typeface="Arial"/>
              </a:rPr>
              <a:t>Aligned with mission</a:t>
            </a:r>
            <a:endParaRPr/>
          </a:p>
          <a:p>
            <a:pPr>
              <a:buSzPct val="45000"/>
              <a:buFont typeface="Wingdings"/>
              <a:buChar char="ü"/>
            </a:pPr>
            <a:r>
              <a:rPr lang="en-US" sz="2400">
                <a:solidFill>
                  <a:srgbClr val="000000"/>
                </a:solidFill>
                <a:latin typeface="Arial"/>
              </a:rPr>
              <a:t> </a:t>
            </a:r>
            <a:r>
              <a:rPr lang="en-US" sz="2400">
                <a:solidFill>
                  <a:srgbClr val="000000"/>
                </a:solidFill>
                <a:latin typeface="Arial"/>
              </a:rPr>
              <a:t>When creating goal(s), consider:</a:t>
            </a:r>
            <a:endParaRPr/>
          </a:p>
          <a:p>
            <a:pPr lvl="1">
              <a:buSzPct val="45000"/>
              <a:buFont typeface="Arial"/>
              <a:buChar char="•"/>
            </a:pPr>
            <a:r>
              <a:rPr lang="en-US" sz="2000">
                <a:solidFill>
                  <a:srgbClr val="000000"/>
                </a:solidFill>
                <a:latin typeface="Arial"/>
              </a:rPr>
              <a:t> </a:t>
            </a:r>
            <a:r>
              <a:rPr lang="en-US" sz="2000">
                <a:solidFill>
                  <a:srgbClr val="000000"/>
                </a:solidFill>
                <a:latin typeface="Arial"/>
              </a:rPr>
              <a:t>What is needed to accomplish LSSN mission?</a:t>
            </a:r>
            <a:endParaRPr/>
          </a:p>
          <a:p>
            <a:pPr lvl="1">
              <a:buSzPct val="45000"/>
              <a:buFont typeface="Arial"/>
              <a:buChar char="•"/>
            </a:pPr>
            <a:r>
              <a:rPr lang="en-US" sz="2000">
                <a:solidFill>
                  <a:srgbClr val="000000"/>
                </a:solidFill>
                <a:latin typeface="Arial"/>
              </a:rPr>
              <a:t> </a:t>
            </a:r>
            <a:r>
              <a:rPr lang="en-US" sz="2000">
                <a:solidFill>
                  <a:srgbClr val="000000"/>
                </a:solidFill>
                <a:latin typeface="Arial"/>
              </a:rPr>
              <a:t>What are the priorities of LSSN?</a:t>
            </a:r>
            <a:endParaRPr/>
          </a:p>
          <a:p>
            <a:pPr lvl="1">
              <a:buSzPct val="45000"/>
              <a:buFont typeface="Arial"/>
              <a:buChar char="•"/>
            </a:pPr>
            <a:r>
              <a:rPr lang="en-US" sz="2000">
                <a:solidFill>
                  <a:srgbClr val="000000"/>
                </a:solidFill>
                <a:latin typeface="Arial"/>
              </a:rPr>
              <a:t> </a:t>
            </a:r>
            <a:r>
              <a:rPr lang="en-US" sz="2000">
                <a:solidFill>
                  <a:srgbClr val="000000"/>
                </a:solidFill>
                <a:latin typeface="Arial"/>
              </a:rPr>
              <a:t>How will goal(s) be achieved?</a:t>
            </a:r>
            <a:endParaRPr/>
          </a:p>
          <a:p>
            <a:pPr lvl="1">
              <a:buSzPct val="45000"/>
              <a:buFont typeface="Arial"/>
              <a:buChar char="•"/>
            </a:pPr>
            <a:r>
              <a:rPr lang="en-US" sz="2000">
                <a:solidFill>
                  <a:srgbClr val="000000"/>
                </a:solidFill>
                <a:latin typeface="Arial"/>
              </a:rPr>
              <a:t>When will goal(s) be achieved?</a:t>
            </a:r>
            <a:endParaRPr/>
          </a:p>
          <a:p>
            <a:pPr lvl="1">
              <a:buSzPct val="45000"/>
              <a:buFont typeface="Arial"/>
              <a:buChar char="•"/>
            </a:pPr>
            <a:r>
              <a:rPr lang="en-US" sz="2000">
                <a:solidFill>
                  <a:srgbClr val="000000"/>
                </a:solidFill>
                <a:latin typeface="Arial"/>
              </a:rPr>
              <a:t>Is funding need to achieve goal(s)?</a:t>
            </a:r>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0" name="TextShape 1"/>
          <p:cNvSpPr txBox="1"/>
          <p:nvPr/>
        </p:nvSpPr>
        <p:spPr>
          <a:xfrm>
            <a:off x="426240" y="408240"/>
            <a:ext cx="8260200" cy="1038960"/>
          </a:xfrm>
          <a:prstGeom prst="rect">
            <a:avLst/>
          </a:prstGeom>
        </p:spPr>
        <p:txBody>
          <a:bodyPr bIns="45000" lIns="90000" rIns="90000" tIns="45000"/>
          <a:p>
            <a:pPr algn="ctr"/>
            <a:r>
              <a:rPr lang="en-US" sz="3500">
                <a:solidFill>
                  <a:srgbClr val="7030a0"/>
                </a:solidFill>
                <a:latin typeface="Arial"/>
              </a:rPr>
              <a:t>LSSN DRAFT FuNDING GOAL</a:t>
            </a:r>
            <a:endParaRPr/>
          </a:p>
        </p:txBody>
      </p:sp>
      <p:sp>
        <p:nvSpPr>
          <p:cNvPr id="41" name="TextShape 2"/>
          <p:cNvSpPr txBox="1"/>
          <p:nvPr/>
        </p:nvSpPr>
        <p:spPr>
          <a:xfrm>
            <a:off x="457200" y="1752480"/>
            <a:ext cx="8229240" cy="4373280"/>
          </a:xfrm>
          <a:prstGeom prst="rect">
            <a:avLst/>
          </a:prstGeom>
        </p:spPr>
        <p:txBody>
          <a:bodyPr bIns="45000" lIns="90000" rIns="90000" tIns="45000"/>
          <a:p>
            <a:pPr>
              <a:buSzPct val="45000"/>
              <a:buFont typeface="Arial"/>
              <a:buChar char="•"/>
            </a:pPr>
            <a:r>
              <a:rPr lang="en-US" sz="2400">
                <a:solidFill>
                  <a:srgbClr val="000000"/>
                </a:solidFill>
                <a:latin typeface="Arial"/>
              </a:rPr>
              <a:t>By the end of 2014, secure funding to sustain LSSN</a:t>
            </a:r>
            <a:endParaRPr/>
          </a:p>
          <a:p>
            <a:endParaRPr/>
          </a:p>
          <a:p>
            <a:pPr>
              <a:buSzPct val="45000"/>
              <a:buFont typeface="Arial"/>
              <a:buChar char="•"/>
            </a:pPr>
            <a:r>
              <a:rPr lang="en-US" sz="2400">
                <a:solidFill>
                  <a:srgbClr val="000000"/>
                </a:solidFill>
                <a:latin typeface="Arial"/>
              </a:rPr>
              <a:t>Activities:</a:t>
            </a:r>
            <a:endParaRPr/>
          </a:p>
          <a:p>
            <a:pPr lvl="1">
              <a:buSzPct val="45000"/>
              <a:buFont typeface="Arial"/>
              <a:buChar char="•"/>
            </a:pPr>
            <a:r>
              <a:rPr lang="en-US" sz="2000">
                <a:solidFill>
                  <a:srgbClr val="000000"/>
                </a:solidFill>
                <a:latin typeface="Arial"/>
                <a:ea typeface="Times New Roman"/>
              </a:rPr>
              <a:t>In 2012, develop plan to solicit and respond to funding proposal</a:t>
            </a:r>
            <a:endParaRPr/>
          </a:p>
          <a:p>
            <a:pPr lvl="1">
              <a:buSzPct val="45000"/>
              <a:buFont typeface="Arial"/>
              <a:buChar char="•"/>
            </a:pPr>
            <a:r>
              <a:rPr lang="en-US" sz="2000">
                <a:solidFill>
                  <a:srgbClr val="000000"/>
                </a:solidFill>
                <a:latin typeface="Arial"/>
                <a:ea typeface="Times New Roman"/>
              </a:rPr>
              <a:t>In 2012, identify and obtain funding to continue annual (or biannual?) LSSN membership meetings</a:t>
            </a:r>
            <a:endParaRPr/>
          </a:p>
          <a:p>
            <a:pPr lvl="1">
              <a:buSzPct val="45000"/>
              <a:buFont typeface="Arial"/>
              <a:buChar char="•"/>
            </a:pPr>
            <a:r>
              <a:rPr lang="en-US" sz="2000">
                <a:solidFill>
                  <a:srgbClr val="000000"/>
                </a:solidFill>
                <a:latin typeface="Arial"/>
                <a:ea typeface="Times New Roman"/>
              </a:rPr>
              <a:t>In 2012, identify and obtain funding to enhance and maintain LSSN database, data entry and data analysis</a:t>
            </a:r>
            <a:endParaRPr/>
          </a:p>
          <a:p>
            <a:pPr lvl="1">
              <a:buSzPct val="45000"/>
              <a:buFont typeface="Arial"/>
              <a:buChar char="•"/>
            </a:pPr>
            <a:r>
              <a:rPr lang="en-US" sz="2000">
                <a:solidFill>
                  <a:srgbClr val="000000"/>
                </a:solidFill>
                <a:latin typeface="Arial"/>
                <a:ea typeface="Times New Roman"/>
              </a:rPr>
              <a:t>In 2013, attend implementation &amp; dissemination workshop</a:t>
            </a:r>
            <a:endParaRPr/>
          </a:p>
          <a:p>
            <a:pPr lvl="1">
              <a:buSzPct val="45000"/>
              <a:buFont typeface="Arial"/>
              <a:buChar char="•"/>
            </a:pPr>
            <a:r>
              <a:rPr lang="en-US" sz="2000">
                <a:solidFill>
                  <a:srgbClr val="000000"/>
                </a:solidFill>
                <a:latin typeface="Arial"/>
                <a:ea typeface="Times New Roman"/>
              </a:rPr>
              <a:t>By the end of 2013, identify and apply for funding to sustain LSSN’s mission and goals</a:t>
            </a:r>
            <a:endParaRPr/>
          </a:p>
          <a:p>
            <a:endParaRPr/>
          </a:p>
          <a:p>
            <a:endParaRPr/>
          </a:p>
          <a:p>
            <a:endParaRPr/>
          </a:p>
          <a:p>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2" name="TextShape 1"/>
          <p:cNvSpPr txBox="1"/>
          <p:nvPr/>
        </p:nvSpPr>
        <p:spPr>
          <a:xfrm>
            <a:off x="426240" y="408240"/>
            <a:ext cx="8260200" cy="1038960"/>
          </a:xfrm>
          <a:prstGeom prst="rect">
            <a:avLst/>
          </a:prstGeom>
        </p:spPr>
        <p:txBody>
          <a:bodyPr bIns="45000" lIns="90000" rIns="90000" tIns="45000"/>
          <a:p>
            <a:pPr algn="ctr"/>
            <a:r>
              <a:rPr lang="en-US" sz="3500">
                <a:solidFill>
                  <a:srgbClr val="7030a0"/>
                </a:solidFill>
                <a:latin typeface="Arial"/>
              </a:rPr>
              <a:t>LSSN DRAFT COMMUNICATION GOAL</a:t>
            </a:r>
            <a:endParaRPr/>
          </a:p>
        </p:txBody>
      </p:sp>
      <p:sp>
        <p:nvSpPr>
          <p:cNvPr id="43" name="TextShape 2"/>
          <p:cNvSpPr txBox="1"/>
          <p:nvPr/>
        </p:nvSpPr>
        <p:spPr>
          <a:xfrm>
            <a:off x="457200" y="1752480"/>
            <a:ext cx="8229240" cy="4373280"/>
          </a:xfrm>
          <a:prstGeom prst="rect">
            <a:avLst/>
          </a:prstGeom>
        </p:spPr>
        <p:txBody>
          <a:bodyPr bIns="45000" lIns="90000" rIns="90000" tIns="45000"/>
          <a:p>
            <a:pPr>
              <a:buSzPct val="45000"/>
              <a:buFont typeface="Arial"/>
              <a:buChar char="•"/>
            </a:pPr>
            <a:r>
              <a:rPr lang="en-US" sz="2400">
                <a:solidFill>
                  <a:srgbClr val="000000"/>
                </a:solidFill>
                <a:latin typeface="Arial"/>
              </a:rPr>
              <a:t>In 2012, develop and implement effective method(s) of communication (i.e. meetings, conference calls, e-mails, listserv, Google docs?) for LSSN founding members, board members, committees, new members and interested members</a:t>
            </a:r>
            <a:endParaRPr/>
          </a:p>
          <a:p>
            <a:endParaRP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